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Roboto"/>
      <p:regular r:id="rId73"/>
      <p:bold r:id="rId74"/>
      <p:italic r:id="rId75"/>
      <p:boldItalic r:id="rId76"/>
    </p:embeddedFont>
    <p:embeddedFont>
      <p:font typeface="Lato Light"/>
      <p:regular r:id="rId77"/>
      <p:bold r:id="rId78"/>
      <p:italic r:id="rId79"/>
      <p:boldItalic r:id="rId80"/>
    </p:embeddedFont>
    <p:embeddedFont>
      <p:font typeface="Fira Sans Extra Condensed Light"/>
      <p:regular r:id="rId81"/>
      <p:bold r:id="rId82"/>
      <p:italic r:id="rId83"/>
      <p:boldItalic r:id="rId84"/>
    </p:embeddedFont>
    <p:embeddedFont>
      <p:font typeface="Fira Sans Extra Condensed Medium"/>
      <p:regular r:id="rId85"/>
      <p:bold r:id="rId86"/>
      <p:italic r:id="rId87"/>
      <p:boldItalic r:id="rId88"/>
    </p:embeddedFont>
    <p:embeddedFont>
      <p:font typeface="Fira Sans Extra Condensed ExtraBold"/>
      <p:bold r:id="rId89"/>
      <p:boldItalic r:id="rId90"/>
    </p:embeddedFont>
    <p:embeddedFont>
      <p:font typeface="Fira Sans Extra Condensed"/>
      <p:regular r:id="rId91"/>
      <p:bold r:id="rId92"/>
      <p:italic r:id="rId93"/>
      <p:boldItalic r:id="rId94"/>
    </p:embeddedFont>
    <p:embeddedFont>
      <p:font typeface="Fira Sans Extra Condensed SemiBold"/>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FiraSansExtraCondensedSemiBold-regular.fntdata"/><Relationship Id="rId94" Type="http://schemas.openxmlformats.org/officeDocument/2006/relationships/font" Target="fonts/FiraSansExtraCondensed-boldItalic.fntdata"/><Relationship Id="rId97" Type="http://schemas.openxmlformats.org/officeDocument/2006/relationships/font" Target="fonts/FiraSansExtraCondensedSemiBold-italic.fntdata"/><Relationship Id="rId96" Type="http://schemas.openxmlformats.org/officeDocument/2006/relationships/font" Target="fonts/FiraSansExtraCondensedSemiBold-bold.fntdata"/><Relationship Id="rId11" Type="http://schemas.openxmlformats.org/officeDocument/2006/relationships/slide" Target="slides/slide7.xml"/><Relationship Id="rId10" Type="http://schemas.openxmlformats.org/officeDocument/2006/relationships/slide" Target="slides/slide6.xml"/><Relationship Id="rId98" Type="http://schemas.openxmlformats.org/officeDocument/2006/relationships/font" Target="fonts/FiraSansExtraCondensedSemiBold-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FiraSansExtraCondensed-regular.fntdata"/><Relationship Id="rId90" Type="http://schemas.openxmlformats.org/officeDocument/2006/relationships/font" Target="fonts/FiraSansExtraCondensedExtraBold-boldItalic.fntdata"/><Relationship Id="rId93" Type="http://schemas.openxmlformats.org/officeDocument/2006/relationships/font" Target="fonts/FiraSansExtraCondensed-italic.fntdata"/><Relationship Id="rId92" Type="http://schemas.openxmlformats.org/officeDocument/2006/relationships/font" Target="fonts/FiraSansExtraCondense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FiraSansExtraCondensedLight-boldItalic.fntdata"/><Relationship Id="rId83" Type="http://schemas.openxmlformats.org/officeDocument/2006/relationships/font" Target="fonts/FiraSansExtraCondensedLight-italic.fntdata"/><Relationship Id="rId86" Type="http://schemas.openxmlformats.org/officeDocument/2006/relationships/font" Target="fonts/FiraSansExtraCondensedMedium-bold.fntdata"/><Relationship Id="rId85" Type="http://schemas.openxmlformats.org/officeDocument/2006/relationships/font" Target="fonts/FiraSansExtraCondensedMedium-regular.fntdata"/><Relationship Id="rId88" Type="http://schemas.openxmlformats.org/officeDocument/2006/relationships/font" Target="fonts/FiraSansExtraCondensedMedium-boldItalic.fntdata"/><Relationship Id="rId87" Type="http://schemas.openxmlformats.org/officeDocument/2006/relationships/font" Target="fonts/FiraSansExtraCondensedMedium-italic.fntdata"/><Relationship Id="rId89" Type="http://schemas.openxmlformats.org/officeDocument/2006/relationships/font" Target="fonts/FiraSansExtraCondensedExtraBold-bold.fntdata"/><Relationship Id="rId80" Type="http://schemas.openxmlformats.org/officeDocument/2006/relationships/font" Target="fonts/LatoLight-boldItalic.fntdata"/><Relationship Id="rId82" Type="http://schemas.openxmlformats.org/officeDocument/2006/relationships/font" Target="fonts/FiraSansExtraCondensedLight-bold.fntdata"/><Relationship Id="rId81" Type="http://schemas.openxmlformats.org/officeDocument/2006/relationships/font" Target="fonts/FiraSansExtraCondensed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regular.fntdata"/><Relationship Id="rId72" Type="http://schemas.openxmlformats.org/officeDocument/2006/relationships/slide" Target="slides/slide68.xml"/><Relationship Id="rId75" Type="http://schemas.openxmlformats.org/officeDocument/2006/relationships/font" Target="fonts/Roboto-italic.fntdata"/><Relationship Id="rId74" Type="http://schemas.openxmlformats.org/officeDocument/2006/relationships/font" Target="fonts/Roboto-bold.fntdata"/><Relationship Id="rId77" Type="http://schemas.openxmlformats.org/officeDocument/2006/relationships/font" Target="fonts/LatoLight-regular.fntdata"/><Relationship Id="rId76" Type="http://schemas.openxmlformats.org/officeDocument/2006/relationships/font" Target="fonts/Roboto-boldItalic.fntdata"/><Relationship Id="rId79" Type="http://schemas.openxmlformats.org/officeDocument/2006/relationships/font" Target="fonts/LatoLight-italic.fntdata"/><Relationship Id="rId78" Type="http://schemas.openxmlformats.org/officeDocument/2006/relationships/font" Target="fonts/LatoLight-bold.fntdata"/><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64-023-01497-6#ref-CR11"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topics/immunology-and-microbiology/schizont" TargetMode="External"/><Relationship Id="rId3" Type="http://schemas.openxmlformats.org/officeDocument/2006/relationships/hyperlink" Target="https://www.sciencedirect.com/topics/biochemistry-genetics-and-molecular-biology/schizont"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5668950/figure/YANGGR220640F2/" TargetMode="External"/><Relationship Id="rId3" Type="http://schemas.openxmlformats.org/officeDocument/2006/relationships/hyperlink" Target="https://www.ncbi.nlm.nih.gov/pmc/articles/PMC5668950/#YANGGR220640C26" TargetMode="External"/><Relationship Id="rId4" Type="http://schemas.openxmlformats.org/officeDocument/2006/relationships/hyperlink" Target="https://www.ncbi.nlm.nih.gov/pmc/articles/PMC5668950/#YANGGR220640C1"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BFBFBF"/>
                </a:solidFill>
                <a:highlight>
                  <a:srgbClr val="1F1F1F"/>
                </a:highlight>
              </a:rPr>
              <a:t>Var genes </a:t>
            </a:r>
            <a:r>
              <a:rPr lang="en" sz="1200">
                <a:solidFill>
                  <a:srgbClr val="E2EEFF"/>
                </a:solidFill>
                <a:highlight>
                  <a:srgbClr val="3A3F50"/>
                </a:highlight>
              </a:rPr>
              <a:t>encode a family of virulence factors known as PfEMP1</a:t>
            </a:r>
            <a:r>
              <a:rPr lang="en" sz="1200">
                <a:solidFill>
                  <a:srgbClr val="BFBFBF"/>
                </a:solidFill>
                <a:highlight>
                  <a:srgbClr val="1F1F1F"/>
                </a:highlight>
              </a:rPr>
              <a:t> (Plasmodium falciparum erythrocyte membrane protein 1) which are responsible for both antigenic variation and cytoadherence of infected erythrocytes.</a:t>
            </a:r>
            <a:endParaRPr sz="1200">
              <a:solidFill>
                <a:srgbClr val="BFBFBF"/>
              </a:solidFill>
              <a:highlight>
                <a:srgbClr val="1F1F1F"/>
              </a:highlight>
            </a:endParaRPr>
          </a:p>
          <a:p>
            <a:pPr indent="0" lvl="0" marL="0" rtl="0" algn="l">
              <a:spcBef>
                <a:spcPts val="0"/>
              </a:spcBef>
              <a:spcAft>
                <a:spcPts val="0"/>
              </a:spcAft>
              <a:buClr>
                <a:schemeClr val="dk1"/>
              </a:buClr>
              <a:buSzPts val="1100"/>
              <a:buFont typeface="Arial"/>
              <a:buNone/>
            </a:pPr>
            <a:r>
              <a:t/>
            </a:r>
            <a:endParaRPr sz="1200">
              <a:solidFill>
                <a:srgbClr val="BFBFBF"/>
              </a:solidFill>
              <a:highlight>
                <a:srgbClr val="1F1F1F"/>
              </a:highlight>
            </a:endParaRPr>
          </a:p>
          <a:p>
            <a:pPr indent="0" lvl="0" marL="0" rtl="0" algn="l">
              <a:spcBef>
                <a:spcPts val="0"/>
              </a:spcBef>
              <a:spcAft>
                <a:spcPts val="0"/>
              </a:spcAft>
              <a:buClr>
                <a:schemeClr val="dk1"/>
              </a:buClr>
              <a:buSzPts val="1100"/>
              <a:buFont typeface="Arial"/>
              <a:buNone/>
            </a:pPr>
            <a:r>
              <a:rPr lang="en" sz="1350">
                <a:solidFill>
                  <a:srgbClr val="222222"/>
                </a:solidFill>
                <a:highlight>
                  <a:srgbClr val="FFFFFF"/>
                </a:highlight>
                <a:latin typeface="Times New Roman"/>
                <a:ea typeface="Times New Roman"/>
                <a:cs typeface="Times New Roman"/>
                <a:sym typeface="Times New Roman"/>
              </a:rPr>
              <a:t>In a recent study</a:t>
            </a:r>
            <a:r>
              <a:rPr lang="en" sz="1000" u="sng">
                <a:solidFill>
                  <a:srgbClr val="006699"/>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11</a:t>
            </a:r>
            <a:r>
              <a:rPr lang="en" sz="1350">
                <a:solidFill>
                  <a:srgbClr val="222222"/>
                </a:solidFill>
                <a:highlight>
                  <a:srgbClr val="FFFFFF"/>
                </a:highlight>
                <a:latin typeface="Times New Roman"/>
                <a:ea typeface="Times New Roman"/>
                <a:cs typeface="Times New Roman"/>
                <a:sym typeface="Times New Roman"/>
              </a:rPr>
              <a:t>, we identified 363 genes with a 24 h (circadian-like) rhythmic periodicity of expression in the 48-h </a:t>
            </a:r>
            <a:r>
              <a:rPr i="1" lang="en" sz="1350">
                <a:solidFill>
                  <a:srgbClr val="222222"/>
                </a:solidFill>
                <a:highlight>
                  <a:srgbClr val="FFFFFF"/>
                </a:highlight>
                <a:latin typeface="Times New Roman"/>
                <a:ea typeface="Times New Roman"/>
                <a:cs typeface="Times New Roman"/>
                <a:sym typeface="Times New Roman"/>
              </a:rPr>
              <a:t>P. falciparum</a:t>
            </a:r>
            <a:r>
              <a:rPr lang="en" sz="1350">
                <a:solidFill>
                  <a:srgbClr val="222222"/>
                </a:solidFill>
                <a:highlight>
                  <a:srgbClr val="FFFFFF"/>
                </a:highlight>
                <a:latin typeface="Times New Roman"/>
                <a:ea typeface="Times New Roman"/>
                <a:cs typeface="Times New Roman"/>
                <a:sym typeface="Times New Roman"/>
              </a:rPr>
              <a:t> IDC, one of which was an ApiAP2, now designated as PfAP2-P </a:t>
            </a:r>
            <a:endParaRPr sz="1200">
              <a:solidFill>
                <a:srgbClr val="BFBFBF"/>
              </a:solidFill>
              <a:highlight>
                <a:srgbClr val="1F1F1F"/>
              </a:highlight>
            </a:endParaRPr>
          </a:p>
          <a:p>
            <a:pPr indent="0" lvl="0" marL="0" rtl="0" algn="l">
              <a:spcBef>
                <a:spcPts val="0"/>
              </a:spcBef>
              <a:spcAft>
                <a:spcPts val="0"/>
              </a:spcAft>
              <a:buClr>
                <a:schemeClr val="dk1"/>
              </a:buClr>
              <a:buSzPts val="1100"/>
              <a:buFont typeface="Arial"/>
              <a:buNone/>
            </a:pPr>
            <a:r>
              <a:t/>
            </a:r>
            <a:endParaRPr sz="1200">
              <a:solidFill>
                <a:srgbClr val="BFBFBF"/>
              </a:solidFill>
              <a:highlight>
                <a:srgbClr val="1F1F1F"/>
              </a:highlight>
            </a:endParaRPr>
          </a:p>
          <a:p>
            <a:pPr indent="0" lvl="0" marL="0" rtl="0" algn="l">
              <a:spcBef>
                <a:spcPts val="0"/>
              </a:spcBef>
              <a:spcAft>
                <a:spcPts val="0"/>
              </a:spcAft>
              <a:buClr>
                <a:schemeClr val="dk1"/>
              </a:buClr>
              <a:buSzPts val="1100"/>
              <a:buFont typeface="Arial"/>
              <a:buNone/>
            </a:pPr>
            <a:r>
              <a:rPr lang="en" sz="1350">
                <a:solidFill>
                  <a:srgbClr val="222222"/>
                </a:solidFill>
                <a:highlight>
                  <a:srgbClr val="FFFFFF"/>
                </a:highlight>
                <a:latin typeface="Times New Roman"/>
                <a:ea typeface="Times New Roman"/>
                <a:cs typeface="Times New Roman"/>
                <a:sym typeface="Times New Roman"/>
              </a:rPr>
              <a:t> PfAP2-P and its </a:t>
            </a:r>
            <a:r>
              <a:rPr i="1" lang="en" sz="1350">
                <a:solidFill>
                  <a:srgbClr val="222222"/>
                </a:solidFill>
                <a:highlight>
                  <a:srgbClr val="FFFFFF"/>
                </a:highlight>
                <a:latin typeface="Times New Roman"/>
                <a:ea typeface="Times New Roman"/>
                <a:cs typeface="Times New Roman"/>
                <a:sym typeface="Times New Roman"/>
              </a:rPr>
              <a:t>Plasmodium berghei</a:t>
            </a:r>
            <a:r>
              <a:rPr lang="en" sz="1350">
                <a:solidFill>
                  <a:srgbClr val="222222"/>
                </a:solidFill>
                <a:highlight>
                  <a:srgbClr val="FFFFFF"/>
                </a:highlight>
                <a:latin typeface="Times New Roman"/>
                <a:ea typeface="Times New Roman"/>
                <a:cs typeface="Times New Roman"/>
                <a:sym typeface="Times New Roman"/>
              </a:rPr>
              <a:t> orthologue (PBANKA_0939100) are essential for blood-stage development</a:t>
            </a:r>
            <a:endParaRPr sz="135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50">
                <a:solidFill>
                  <a:srgbClr val="222222"/>
                </a:solidFill>
                <a:highlight>
                  <a:srgbClr val="FFFFFF"/>
                </a:highlight>
                <a:latin typeface="Times New Roman"/>
                <a:ea typeface="Times New Roman"/>
                <a:cs typeface="Times New Roman"/>
                <a:sym typeface="Times New Roman"/>
              </a:rPr>
              <a:t>PfAP2-P inducible exon 2 knockout of </a:t>
            </a:r>
            <a:r>
              <a:rPr i="1" lang="en" sz="1350">
                <a:solidFill>
                  <a:srgbClr val="222222"/>
                </a:solidFill>
                <a:highlight>
                  <a:srgbClr val="FFFFFF"/>
                </a:highlight>
                <a:latin typeface="Times New Roman"/>
                <a:ea typeface="Times New Roman"/>
                <a:cs typeface="Times New Roman"/>
                <a:sym typeface="Times New Roman"/>
              </a:rPr>
              <a:t>P. falciparum</a:t>
            </a:r>
            <a:r>
              <a:rPr lang="en" sz="1350">
                <a:solidFill>
                  <a:srgbClr val="222222"/>
                </a:solidFill>
                <a:highlight>
                  <a:srgbClr val="FFFFFF"/>
                </a:highlight>
                <a:latin typeface="Times New Roman"/>
                <a:ea typeface="Times New Roman"/>
                <a:cs typeface="Times New Roman"/>
                <a:sym typeface="Times New Roman"/>
              </a:rPr>
              <a:t> (PfAP2-P-3HA:loxP) in a parental line expressing rapamycin (RAPA)-inducible dimerizable Cre recombinase (DiCre)</a:t>
            </a:r>
            <a:endParaRPr sz="135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2678b069d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2678b069d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2678b069d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2678b069d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2678b069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2678b069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2678b069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2678b069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d2678b069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d2678b069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d2678b069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d2678b069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0e0a27c2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0e0a27c2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d2678b069d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d2678b069d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d2678b069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d2678b069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d2678b069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d2678b069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d0e0a27c2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d0e0a27c2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d03a75f3f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d03a75f3f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400">
              <a:solidFill>
                <a:srgbClr val="59595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e4883fa8a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e4883fa8a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There is more than 100 species of </a:t>
            </a:r>
            <a:r>
              <a:rPr i="1" lang="en" sz="1400">
                <a:solidFill>
                  <a:srgbClr val="595959"/>
                </a:solidFill>
              </a:rPr>
              <a:t>Plasmodium, </a:t>
            </a:r>
            <a:r>
              <a:rPr lang="en" sz="1400">
                <a:solidFill>
                  <a:srgbClr val="595959"/>
                </a:solidFill>
              </a:rPr>
              <a:t>4 of these can infect humans. Recently, zoonotic events have allow for one more species to infect humans. </a:t>
            </a:r>
            <a:endParaRPr sz="14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d03a75f3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d03a75f3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595959"/>
              </a:buClr>
              <a:buSzPts val="1400"/>
              <a:buAutoNum type="arabicPeriod"/>
            </a:pPr>
            <a:r>
              <a:rPr b="1" lang="en" sz="1400">
                <a:solidFill>
                  <a:srgbClr val="3D85C6"/>
                </a:solidFill>
                <a:latin typeface="Fira Sans Extra Condensed"/>
                <a:ea typeface="Fira Sans Extra Condensed"/>
                <a:cs typeface="Fira Sans Extra Condensed"/>
                <a:sym typeface="Fira Sans Extra Condensed"/>
              </a:rPr>
              <a:t>Sporozoites</a:t>
            </a:r>
            <a:r>
              <a:rPr lang="en" sz="1400">
                <a:solidFill>
                  <a:srgbClr val="595959"/>
                </a:solidFill>
                <a:latin typeface="Fira Sans Extra Condensed"/>
                <a:ea typeface="Fira Sans Extra Condensed"/>
                <a:cs typeface="Fira Sans Extra Condensed"/>
                <a:sym typeface="Fira Sans Extra Condensed"/>
              </a:rPr>
              <a:t> are injected into blood stream.</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latin typeface="Fira Sans Extra Condensed"/>
                <a:ea typeface="Fira Sans Extra Condensed"/>
                <a:cs typeface="Fira Sans Extra Condensed"/>
                <a:sym typeface="Fira Sans Extra Condensed"/>
              </a:rPr>
              <a:t>Upon entering the liver the parasytes transitions into </a:t>
            </a:r>
            <a:r>
              <a:rPr b="1" lang="en" sz="1400">
                <a:solidFill>
                  <a:srgbClr val="3D85C6"/>
                </a:solidFill>
                <a:latin typeface="Fira Sans Extra Condensed"/>
                <a:ea typeface="Fira Sans Extra Condensed"/>
                <a:cs typeface="Fira Sans Extra Condensed"/>
                <a:sym typeface="Fira Sans Extra Condensed"/>
              </a:rPr>
              <a:t>trophozoites</a:t>
            </a:r>
            <a:r>
              <a:rPr lang="en" sz="1400">
                <a:solidFill>
                  <a:srgbClr val="595959"/>
                </a:solidFill>
                <a:latin typeface="Fira Sans Extra Condensed"/>
                <a:ea typeface="Fira Sans Extra Condensed"/>
                <a:cs typeface="Fira Sans Extra Condensed"/>
                <a:sym typeface="Fira Sans Extra Condensed"/>
              </a:rPr>
              <a:t>, then a </a:t>
            </a:r>
            <a:r>
              <a:rPr b="1" lang="en" sz="1400">
                <a:solidFill>
                  <a:srgbClr val="3D85C6"/>
                </a:solidFill>
                <a:latin typeface="Fira Sans Extra Condensed"/>
                <a:ea typeface="Fira Sans Extra Condensed"/>
                <a:cs typeface="Fira Sans Extra Condensed"/>
                <a:sym typeface="Fira Sans Extra Condensed"/>
              </a:rPr>
              <a:t>schizont</a:t>
            </a:r>
            <a:r>
              <a:rPr lang="en" sz="1400">
                <a:solidFill>
                  <a:srgbClr val="595959"/>
                </a:solidFill>
                <a:latin typeface="Fira Sans Extra Condensed"/>
                <a:ea typeface="Fira Sans Extra Condensed"/>
                <a:cs typeface="Fira Sans Extra Condensed"/>
                <a:sym typeface="Fira Sans Extra Condensed"/>
              </a:rPr>
              <a:t>.</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latin typeface="Fira Sans Extra Condensed"/>
                <a:ea typeface="Fira Sans Extra Condensed"/>
                <a:cs typeface="Fira Sans Extra Condensed"/>
                <a:sym typeface="Fira Sans Extra Condensed"/>
              </a:rPr>
              <a:t>From a schizont thousands of haploid </a:t>
            </a:r>
            <a:r>
              <a:rPr b="1" lang="en" sz="1400">
                <a:solidFill>
                  <a:srgbClr val="3D85C6"/>
                </a:solidFill>
                <a:latin typeface="Fira Sans Extra Condensed"/>
                <a:ea typeface="Fira Sans Extra Condensed"/>
                <a:cs typeface="Fira Sans Extra Condensed"/>
                <a:sym typeface="Fira Sans Extra Condensed"/>
              </a:rPr>
              <a:t>merozoites</a:t>
            </a:r>
            <a:r>
              <a:rPr lang="en" sz="1400">
                <a:solidFill>
                  <a:srgbClr val="595959"/>
                </a:solidFill>
                <a:latin typeface="Fira Sans Extra Condensed"/>
                <a:ea typeface="Fira Sans Extra Condensed"/>
                <a:cs typeface="Fira Sans Extra Condensed"/>
                <a:sym typeface="Fira Sans Extra Condensed"/>
              </a:rPr>
              <a:t> are released into the bloodstream.</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AutoNum type="arabicPeriod"/>
            </a:pPr>
            <a:r>
              <a:rPr b="1" lang="en" sz="1400">
                <a:solidFill>
                  <a:srgbClr val="3D85C6"/>
                </a:solidFill>
                <a:latin typeface="Fira Sans Extra Condensed"/>
                <a:ea typeface="Fira Sans Extra Condensed"/>
                <a:cs typeface="Fira Sans Extra Condensed"/>
                <a:sym typeface="Fira Sans Extra Condensed"/>
              </a:rPr>
              <a:t>Intraerythrocytic developmental cycle (IDC)</a:t>
            </a:r>
            <a:r>
              <a:rPr lang="en" sz="1400">
                <a:solidFill>
                  <a:srgbClr val="595959"/>
                </a:solidFill>
                <a:latin typeface="Fira Sans Extra Condensed"/>
                <a:ea typeface="Fira Sans Extra Condensed"/>
                <a:cs typeface="Fira Sans Extra Condensed"/>
                <a:sym typeface="Fira Sans Extra Condensed"/>
              </a:rPr>
              <a:t>, consists of asexual reproduction</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latin typeface="Fira Sans Extra Condensed"/>
                <a:ea typeface="Fira Sans Extra Condensed"/>
                <a:cs typeface="Fira Sans Extra Condensed"/>
                <a:sym typeface="Fira Sans Extra Condensed"/>
              </a:rPr>
              <a:t>Environmental stress can cause sexual development or production of </a:t>
            </a:r>
            <a:r>
              <a:rPr b="1" lang="en" sz="1400">
                <a:solidFill>
                  <a:srgbClr val="3D85C6"/>
                </a:solidFill>
                <a:latin typeface="Fira Sans Extra Condensed"/>
                <a:ea typeface="Fira Sans Extra Condensed"/>
                <a:cs typeface="Fira Sans Extra Condensed"/>
                <a:sym typeface="Fira Sans Extra Condensed"/>
              </a:rPr>
              <a:t>gametocytes</a:t>
            </a:r>
            <a:r>
              <a:rPr lang="en" sz="1400">
                <a:solidFill>
                  <a:srgbClr val="595959"/>
                </a:solidFill>
                <a:latin typeface="Fira Sans Extra Condensed"/>
                <a:ea typeface="Fira Sans Extra Condensed"/>
                <a:cs typeface="Fira Sans Extra Condensed"/>
                <a:sym typeface="Fira Sans Extra Condensed"/>
              </a:rPr>
              <a:t>.</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Font typeface="Fira Sans Extra Condensed"/>
              <a:buAutoNum type="arabicPeriod"/>
            </a:pPr>
            <a:r>
              <a:rPr lang="en" sz="1400">
                <a:solidFill>
                  <a:srgbClr val="595959"/>
                </a:solidFill>
                <a:latin typeface="Fira Sans Extra Condensed"/>
                <a:ea typeface="Fira Sans Extra Condensed"/>
                <a:cs typeface="Fira Sans Extra Condensed"/>
                <a:sym typeface="Fira Sans Extra Condensed"/>
              </a:rPr>
              <a:t>The cycle is completed when gametocytes are ingested by a female mosquito.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cf468efc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cf468efc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Char char="➔"/>
            </a:pPr>
            <a:r>
              <a:rPr lang="en" sz="1400">
                <a:solidFill>
                  <a:srgbClr val="595959"/>
                </a:solidFill>
              </a:rPr>
              <a:t>This is a challenge when it come to identify regulatory elements in the genome. </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AT rich, specially in introns and intergenic regions.</a:t>
            </a:r>
            <a:endParaRPr sz="1400">
              <a:solidFill>
                <a:srgbClr val="595959"/>
              </a:solidFill>
            </a:endParaRPr>
          </a:p>
          <a:p>
            <a:pPr indent="0" lvl="0" marL="0" rtl="0" algn="l">
              <a:spcBef>
                <a:spcPts val="0"/>
              </a:spcBef>
              <a:spcAft>
                <a:spcPts val="0"/>
              </a:spcAft>
              <a:buNone/>
            </a:pPr>
            <a:r>
              <a:rPr lang="en" sz="1400">
                <a:solidFill>
                  <a:srgbClr val="595959"/>
                </a:solidFill>
              </a:rPr>
              <a:t>Imagen del  bicho, y sacar flechitas que digan las características </a:t>
            </a:r>
            <a:endParaRPr sz="1400">
              <a:solidFill>
                <a:srgbClr val="59595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d0586438a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d0586438a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Char char="➔"/>
            </a:pPr>
            <a:r>
              <a:rPr lang="en" sz="1400">
                <a:solidFill>
                  <a:srgbClr val="595959"/>
                </a:solidFill>
              </a:rPr>
              <a:t>This is a challenge when it come to identify regulatory elements in the genome. </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AT rich, specially in introns and intergenic regions.</a:t>
            </a:r>
            <a:endParaRPr sz="1400">
              <a:solidFill>
                <a:srgbClr val="595959"/>
              </a:solidFill>
            </a:endParaRPr>
          </a:p>
          <a:p>
            <a:pPr indent="0" lvl="0" marL="0" rtl="0" algn="l">
              <a:spcBef>
                <a:spcPts val="0"/>
              </a:spcBef>
              <a:spcAft>
                <a:spcPts val="0"/>
              </a:spcAft>
              <a:buNone/>
            </a:pPr>
            <a:r>
              <a:rPr lang="en" sz="1400">
                <a:solidFill>
                  <a:srgbClr val="595959"/>
                </a:solidFill>
              </a:rPr>
              <a:t> REMARK THE 3D ORGANIZATION OF MALARIA: no clear TADs/compartments</a:t>
            </a:r>
            <a:endParaRPr sz="1400">
              <a:solidFill>
                <a:srgbClr val="59595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d2678b069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d2678b069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d03a75f3f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d03a75f3f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latin typeface="Georgia"/>
                <a:ea typeface="Georgia"/>
                <a:cs typeface="Georgia"/>
                <a:sym typeface="Georgia"/>
              </a:rPr>
              <a:t>The timing of ApiAP2 gene expression can be clustered into four major classes corresponding to the ring, early trophozoite, early </a:t>
            </a:r>
            <a:r>
              <a:rPr lang="en" sz="1200" u="sng">
                <a:solidFill>
                  <a:srgbClr val="1F1F1F"/>
                </a:solidFill>
                <a:latin typeface="Georgia"/>
                <a:ea typeface="Georgia"/>
                <a:cs typeface="Georgia"/>
                <a:sym typeface="Georgia"/>
                <a:hlinkClick r:id="rId2">
                  <a:extLst>
                    <a:ext uri="{A12FA001-AC4F-418D-AE19-62706E023703}">
                      <ahyp:hlinkClr val="tx"/>
                    </a:ext>
                  </a:extLst>
                </a:hlinkClick>
              </a:rPr>
              <a:t>schizont</a:t>
            </a:r>
            <a:r>
              <a:rPr lang="en" sz="1200">
                <a:solidFill>
                  <a:srgbClr val="1F1F1F"/>
                </a:solidFill>
                <a:latin typeface="Georgia"/>
                <a:ea typeface="Georgia"/>
                <a:cs typeface="Georgia"/>
                <a:sym typeface="Georgia"/>
              </a:rPr>
              <a:t>, and </a:t>
            </a:r>
            <a:r>
              <a:rPr lang="en" sz="1200" u="sng">
                <a:solidFill>
                  <a:srgbClr val="1F1F1F"/>
                </a:solidFill>
                <a:latin typeface="Georgia"/>
                <a:ea typeface="Georgia"/>
                <a:cs typeface="Georgia"/>
                <a:sym typeface="Georgia"/>
                <a:hlinkClick r:id="rId3">
                  <a:extLst>
                    <a:ext uri="{A12FA001-AC4F-418D-AE19-62706E023703}">
                      <ahyp:hlinkClr val="tx"/>
                    </a:ext>
                  </a:extLst>
                </a:hlinkClick>
              </a:rPr>
              <a:t>schizont</a:t>
            </a:r>
            <a:r>
              <a:rPr lang="en" sz="1200">
                <a:solidFill>
                  <a:srgbClr val="1F1F1F"/>
                </a:solidFill>
                <a:latin typeface="Georgia"/>
                <a:ea typeface="Georgia"/>
                <a:cs typeface="Georgia"/>
                <a:sym typeface="Georgia"/>
              </a:rPr>
              <a:t> stages of intraerythrocytic developmen</a:t>
            </a:r>
            <a:endParaRPr sz="1200">
              <a:solidFill>
                <a:srgbClr val="1F1F1F"/>
              </a:solidFill>
              <a:latin typeface="Georgia"/>
              <a:ea typeface="Georgia"/>
              <a:cs typeface="Georgia"/>
              <a:sym typeface="Georgi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d2678b069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d2678b069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d03a75f3f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d03a75f3f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d2678b069d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d2678b069d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2678b069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2678b069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d03a75f3f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d03a75f3f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E101A"/>
                </a:solidFill>
                <a:highlight>
                  <a:srgbClr val="FFFFFF"/>
                </a:highlight>
              </a:rPr>
              <a:t>Subudhi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d2678b069d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d2678b069d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E101A"/>
                </a:solidFill>
                <a:highlight>
                  <a:srgbClr val="FFFFFF"/>
                </a:highlight>
              </a:rPr>
              <a:t>Subudhi</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d2678b069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d2678b069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d2678b069d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d2678b069d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d11872ecf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d11872ecf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d2678b069d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d2678b069d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d2678b069d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d2678b069d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d2678b069d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d2678b069d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d2678b069d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d2678b069d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d2678b069d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d2678b069d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03a75f3f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03a75f3f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d2678b069d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d2678b069d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d2678b069d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d2678b069d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d2678b069d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d2678b069d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d2678b069d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d2678b069d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403838"/>
                </a:solidFill>
                <a:highlight>
                  <a:srgbClr val="EEEEEE"/>
                </a:highlight>
              </a:rPr>
              <a:t>We fit an initial spline (spline-1) using the observed contact counts and genomic distances between all possible mid-range locus pairs. The general shape of the spline is assumed to be due to random polymer looping and is the basis for the initial null model. This initial spline determines a threshold (dashed line) to identify outliers (red dots) which are excluded from the calculation of a refined null represented by a second spline (spline-2). For each mid-range locus pair, we estimate the prior contact probability from spline-2 using the exact genomic distance between the loci in the pair. We calculate </a:t>
            </a:r>
            <a:r>
              <a:rPr i="1" lang="en" sz="950">
                <a:solidFill>
                  <a:srgbClr val="403838"/>
                </a:solidFill>
              </a:rPr>
              <a:t>P</a:t>
            </a:r>
            <a:r>
              <a:rPr lang="en" sz="950">
                <a:solidFill>
                  <a:srgbClr val="403838"/>
                </a:solidFill>
                <a:highlight>
                  <a:srgbClr val="EEEEEE"/>
                </a:highlight>
              </a:rPr>
              <a:t>-values for all contacts, including null and outlier pairs, by using a binomial distribution and apply multiple hypothesis testing correction to compute a </a:t>
            </a:r>
            <a:r>
              <a:rPr i="1" lang="en" sz="950">
                <a:solidFill>
                  <a:srgbClr val="403838"/>
                </a:solidFill>
              </a:rPr>
              <a:t>Q</a:t>
            </a:r>
            <a:r>
              <a:rPr lang="en" sz="950">
                <a:solidFill>
                  <a:srgbClr val="403838"/>
                </a:solidFill>
                <a:highlight>
                  <a:srgbClr val="EEEEEE"/>
                </a:highlight>
              </a:rPr>
              <a:t>-value for each </a:t>
            </a:r>
            <a:r>
              <a:rPr i="1" lang="en" sz="950">
                <a:solidFill>
                  <a:srgbClr val="403838"/>
                </a:solidFill>
              </a:rPr>
              <a:t>P</a:t>
            </a:r>
            <a:r>
              <a:rPr lang="en" sz="950">
                <a:solidFill>
                  <a:srgbClr val="403838"/>
                </a:solidFill>
                <a:highlight>
                  <a:srgbClr val="EEEEEE"/>
                </a:highlight>
              </a:rPr>
              <a:t>-value.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d2678b069d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d2678b069d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d2678b069d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d2678b069d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d2678b069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d2678b069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d11872ec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d11872ec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d11872ecf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d11872ecf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d2678b069d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d2678b069d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2678b06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2678b069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d2678b069d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d2678b069d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d2678b069d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d2678b069d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12121"/>
                </a:solidFill>
                <a:highlight>
                  <a:srgbClr val="FFFFFF"/>
                </a:highlight>
                <a:latin typeface="Times New Roman"/>
                <a:ea typeface="Times New Roman"/>
                <a:cs typeface="Times New Roman"/>
                <a:sym typeface="Times New Roman"/>
              </a:rPr>
              <a:t>The first stage is smoothing the raw contact matrix in order to reduce local noise in the contact map and to make domain structures more visible. The smoothing is accomplished by applying a 2D mean filter, which replaces the read count of each contact in the contact map with the average counts of all contacts in its neighborhood. In the second stage, we applied a stratification approach to account for the pronounced distance dependence in the Hi-C data. This stage proceeded in two steps. First, we stratified the smoothed chromatin interactions according to their genomic distance, and then we applied a novel stratum-adjusted correlation coefficient statistic (SCC) to assess the reproducibility of the Hi-C matrices. The SCC statistic was calculated by computing a Pearson correlation coefficient for each stratum (</a:t>
            </a:r>
            <a:r>
              <a:rPr lang="en" sz="1500" u="sng">
                <a:solidFill>
                  <a:srgbClr val="4C2C92"/>
                </a:solidFill>
                <a:latin typeface="Times New Roman"/>
                <a:ea typeface="Times New Roman"/>
                <a:cs typeface="Times New Roman"/>
                <a:sym typeface="Times New Roman"/>
                <a:hlinkClick r:id="rId2">
                  <a:extLst>
                    <a:ext uri="{A12FA001-AC4F-418D-AE19-62706E023703}">
                      <ahyp:hlinkClr val="tx"/>
                    </a:ext>
                  </a:extLst>
                </a:hlinkClick>
              </a:rPr>
              <a:t>Fig. 2</a:t>
            </a:r>
            <a:r>
              <a:rPr lang="en" sz="1500">
                <a:solidFill>
                  <a:srgbClr val="212121"/>
                </a:solidFill>
                <a:highlight>
                  <a:srgbClr val="FFFFFF"/>
                </a:highlight>
                <a:latin typeface="Times New Roman"/>
                <a:ea typeface="Times New Roman"/>
                <a:cs typeface="Times New Roman"/>
                <a:sym typeface="Times New Roman"/>
              </a:rPr>
              <a:t>) and then aggregating the stratum-specific correlation coefficients using a weighted average, with the weights derived from the generalized Cochran–Mantel–Haenszel (CMH) statistic (</a:t>
            </a:r>
            <a:r>
              <a:rPr lang="en" sz="1500" u="sng">
                <a:solidFill>
                  <a:srgbClr val="4C2C92"/>
                </a:solidFill>
                <a:latin typeface="Times New Roman"/>
                <a:ea typeface="Times New Roman"/>
                <a:cs typeface="Times New Roman"/>
                <a:sym typeface="Times New Roman"/>
                <a:hlinkClick r:id="rId3">
                  <a:extLst>
                    <a:ext uri="{A12FA001-AC4F-418D-AE19-62706E023703}">
                      <ahyp:hlinkClr val="tx"/>
                    </a:ext>
                  </a:extLst>
                </a:hlinkClick>
              </a:rPr>
              <a:t>Mantel 1963</a:t>
            </a:r>
            <a:r>
              <a:rPr lang="en" sz="1500">
                <a:solidFill>
                  <a:srgbClr val="212121"/>
                </a:solidFill>
                <a:highlight>
                  <a:srgbClr val="FFFFFF"/>
                </a:highlight>
                <a:latin typeface="Times New Roman"/>
                <a:ea typeface="Times New Roman"/>
                <a:cs typeface="Times New Roman"/>
                <a:sym typeface="Times New Roman"/>
              </a:rPr>
              <a:t>; </a:t>
            </a:r>
            <a:r>
              <a:rPr lang="en" sz="1500" u="sng">
                <a:solidFill>
                  <a:srgbClr val="4C2C92"/>
                </a:solidFill>
                <a:latin typeface="Times New Roman"/>
                <a:ea typeface="Times New Roman"/>
                <a:cs typeface="Times New Roman"/>
                <a:sym typeface="Times New Roman"/>
                <a:hlinkClick r:id="rId4">
                  <a:extLst>
                    <a:ext uri="{A12FA001-AC4F-418D-AE19-62706E023703}">
                      <ahyp:hlinkClr val="tx"/>
                    </a:ext>
                  </a:extLst>
                </a:hlinkClick>
              </a:rPr>
              <a:t>Agresti 2012</a:t>
            </a:r>
            <a:r>
              <a:rPr lang="en" sz="1500">
                <a:solidFill>
                  <a:srgbClr val="212121"/>
                </a:solidFill>
                <a:highlight>
                  <a:srgbClr val="FFFFFF"/>
                </a:highlight>
                <a:latin typeface="Times New Roman"/>
                <a:ea typeface="Times New Roman"/>
                <a:cs typeface="Times New Roman"/>
                <a:sym typeface="Times New Roman"/>
              </a:rPr>
              <a:t>).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d2678b069d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d2678b069d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d2678b069d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d2678b069d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d9d0b11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d9d0b11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d2678b069d_0_1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d2678b069d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d2678b069d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d2678b069d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2d2678b069d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2d2678b069d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d9d0b1108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d9d0b1108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d2678b069d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2d2678b069d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2678b069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2678b069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2d2678b069d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2d2678b069d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d2678b069d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d2678b069d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d2678b069d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d2678b069d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2d2678b069d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2d2678b069d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d2678b069d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d2678b069d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d2678b069d_0_1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d2678b069d_0_1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d2678b069d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2d2678b069d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d2678b069d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2d2678b069d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FF0000"/>
              </a:buClr>
              <a:buSzPts val="1200"/>
              <a:buChar char="●"/>
            </a:pPr>
            <a:r>
              <a:rPr b="1" lang="en" sz="1200">
                <a:solidFill>
                  <a:srgbClr val="FF0000"/>
                </a:solidFill>
              </a:rPr>
              <a:t>Stratum-adjusted Correlation Coefficient (SCC)  indicated clear correlation within  biological replicates except for 40hpi samples. This is can biologically relevant since not a significant chromatin architectural change was expected at Trophozoite stage.</a:t>
            </a:r>
            <a:endParaRPr b="1" sz="1200">
              <a:solidFill>
                <a:srgbClr val="FF0000"/>
              </a:solidFill>
            </a:endParaRPr>
          </a:p>
          <a:p>
            <a:pPr indent="-304800" lvl="0" marL="457200" rtl="0" algn="l">
              <a:lnSpc>
                <a:spcPct val="200000"/>
              </a:lnSpc>
              <a:spcBef>
                <a:spcPts val="0"/>
              </a:spcBef>
              <a:spcAft>
                <a:spcPts val="0"/>
              </a:spcAft>
              <a:buClr>
                <a:srgbClr val="FF0000"/>
              </a:buClr>
              <a:buSzPts val="1200"/>
              <a:buChar char="●"/>
            </a:pPr>
            <a:r>
              <a:rPr b="1" lang="en" sz="1200">
                <a:solidFill>
                  <a:srgbClr val="FF0000"/>
                </a:solidFill>
              </a:rPr>
              <a:t>Comparative analysis of the WT and Δpfap2-p lines revealed a slight reduction in long-distance interactions and heterochromatin clusters compared with background</a:t>
            </a:r>
            <a:endParaRPr b="1" sz="1200">
              <a:solidFill>
                <a:srgbClr val="FF0000"/>
              </a:solidFill>
            </a:endParaRPr>
          </a:p>
          <a:p>
            <a:pPr indent="-304800" lvl="0" marL="457200" rtl="0" algn="l">
              <a:lnSpc>
                <a:spcPct val="200000"/>
              </a:lnSpc>
              <a:spcBef>
                <a:spcPts val="0"/>
              </a:spcBef>
              <a:spcAft>
                <a:spcPts val="0"/>
              </a:spcAft>
              <a:buClr>
                <a:srgbClr val="FF0000"/>
              </a:buClr>
              <a:buSzPts val="1200"/>
              <a:buChar char="●"/>
            </a:pPr>
            <a:r>
              <a:rPr b="1" lang="en" sz="1200">
                <a:solidFill>
                  <a:srgbClr val="FF0000"/>
                </a:solidFill>
              </a:rPr>
              <a:t>Chromatin compaction is impaired in PfAP2-P-deficient parasites, increasing chromatin accessibility and increased expression of var and genes involved in sexual differentiation</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d2678b069d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d2678b069d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FF0000"/>
              </a:buClr>
              <a:buSzPts val="1200"/>
              <a:buAutoNum type="arabicPeriod"/>
            </a:pPr>
            <a:r>
              <a:rPr b="1" lang="en" sz="1200">
                <a:solidFill>
                  <a:srgbClr val="FF0000"/>
                </a:solidFill>
              </a:rPr>
              <a:t>HiCFlow is semi automated. Installation part needs to be automated and TAD/loop analysis will be added and automated in future. Runtime is huge (took 11 days to run 8 samples).</a:t>
            </a:r>
            <a:endParaRPr b="1" sz="1200">
              <a:solidFill>
                <a:srgbClr val="FF0000"/>
              </a:solidFill>
            </a:endParaRPr>
          </a:p>
          <a:p>
            <a:pPr indent="-304800" lvl="0" marL="457200" rtl="0" algn="l">
              <a:lnSpc>
                <a:spcPct val="200000"/>
              </a:lnSpc>
              <a:spcBef>
                <a:spcPts val="0"/>
              </a:spcBef>
              <a:spcAft>
                <a:spcPts val="0"/>
              </a:spcAft>
              <a:buClr>
                <a:srgbClr val="FF0000"/>
              </a:buClr>
              <a:buSzPts val="1200"/>
              <a:buAutoNum type="arabicPeriod"/>
            </a:pPr>
            <a:r>
              <a:rPr b="1" lang="en" sz="1200">
                <a:solidFill>
                  <a:srgbClr val="FF0000"/>
                </a:solidFill>
              </a:rPr>
              <a:t>Plasmodium doesn't have a complex chromatin structure - well defined TADs/compartments does not exists. It is therefore challenging to interpret the data without deep domain knowledge.</a:t>
            </a:r>
            <a:endParaRPr b="1" sz="1200">
              <a:solidFill>
                <a:srgbClr val="FF0000"/>
              </a:solidFill>
            </a:endParaRPr>
          </a:p>
          <a:p>
            <a:pPr indent="-304800" lvl="0" marL="457200" rtl="0" algn="l">
              <a:lnSpc>
                <a:spcPct val="200000"/>
              </a:lnSpc>
              <a:spcBef>
                <a:spcPts val="0"/>
              </a:spcBef>
              <a:spcAft>
                <a:spcPts val="0"/>
              </a:spcAft>
              <a:buClr>
                <a:srgbClr val="FF0000"/>
              </a:buClr>
              <a:buSzPts val="1200"/>
              <a:buAutoNum type="arabicPeriod"/>
            </a:pPr>
            <a:r>
              <a:rPr b="1" lang="en" sz="1200">
                <a:solidFill>
                  <a:srgbClr val="FF0000"/>
                </a:solidFill>
              </a:rPr>
              <a:t>Include integration of other sequencing technologies such as Chipseq if available for refined compartment analysis in future.</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sz="1400">
              <a:solidFill>
                <a:srgbClr val="595959"/>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d2678b069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d2678b069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0e0a27c2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0e0a27c2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2678b069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2678b069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230375"/>
            <a:ext cx="8520600" cy="346200"/>
          </a:xfrm>
          <a:prstGeom prst="rect">
            <a:avLst/>
          </a:prstGeom>
          <a:solidFill>
            <a:srgbClr val="6FA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sz="2000">
                <a:latin typeface="Fira Sans Extra Condensed ExtraBold"/>
                <a:ea typeface="Fira Sans Extra Condensed ExtraBold"/>
                <a:cs typeface="Fira Sans Extra Condensed ExtraBold"/>
                <a:sym typeface="Fira Sans Extra Condensed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 Id="rId4" Type="http://schemas.openxmlformats.org/officeDocument/2006/relationships/image" Target="../media/image28.png"/><Relationship Id="rId5"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png"/><Relationship Id="rId4" Type="http://schemas.openxmlformats.org/officeDocument/2006/relationships/image" Target="../media/image40.png"/><Relationship Id="rId5"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8.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png"/><Relationship Id="rId4" Type="http://schemas.openxmlformats.org/officeDocument/2006/relationships/image" Target="../media/image49.png"/><Relationship Id="rId5"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png"/><Relationship Id="rId4" Type="http://schemas.openxmlformats.org/officeDocument/2006/relationships/image" Target="../media/image44.png"/><Relationship Id="rId5"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png"/><Relationship Id="rId4" Type="http://schemas.openxmlformats.org/officeDocument/2006/relationships/image" Target="../media/image44.png"/><Relationship Id="rId5"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png"/><Relationship Id="rId4" Type="http://schemas.openxmlformats.org/officeDocument/2006/relationships/image" Target="../media/image52.png"/><Relationship Id="rId5"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54.png"/><Relationship Id="rId5"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81475" y="-16450"/>
            <a:ext cx="9243300" cy="5143499"/>
          </a:xfrm>
          <a:prstGeom prst="rect">
            <a:avLst/>
          </a:prstGeom>
          <a:noFill/>
          <a:ln>
            <a:noFill/>
          </a:ln>
          <a:effectLst>
            <a:outerShdw blurRad="57150" rotWithShape="0" algn="bl" dir="13920000" dist="19050">
              <a:schemeClr val="lt2"/>
            </a:outerShdw>
            <a:reflection blurRad="0" dir="5400000" dist="38100" endA="0" endPos="30000" fadeDir="5400012" kx="0" rotWithShape="0" algn="bl" stA="0" stPos="0" sy="-100000" ky="0"/>
          </a:effectLst>
        </p:spPr>
      </p:pic>
      <p:sp>
        <p:nvSpPr>
          <p:cNvPr id="55" name="Google Shape;55;p13"/>
          <p:cNvSpPr/>
          <p:nvPr/>
        </p:nvSpPr>
        <p:spPr>
          <a:xfrm rot="5400000">
            <a:off x="1919375" y="-2022250"/>
            <a:ext cx="5241600" cy="9243300"/>
          </a:xfrm>
          <a:prstGeom prst="rect">
            <a:avLst/>
          </a:prstGeom>
          <a:gradFill>
            <a:gsLst>
              <a:gs pos="0">
                <a:schemeClr val="lt1"/>
              </a:gs>
              <a:gs pos="0">
                <a:srgbClr val="FFFFFF">
                  <a:alpha val="0"/>
                </a:srgbClr>
              </a:gs>
              <a:gs pos="72000">
                <a:schemeClr val="lt2"/>
              </a:gs>
              <a:gs pos="100000">
                <a:schemeClr val="lt1"/>
              </a:gs>
              <a:gs pos="100000">
                <a:srgbClr val="737373"/>
              </a:gs>
            </a:gsLst>
            <a:lin ang="5400012" scaled="0"/>
          </a:gradFill>
          <a:ln>
            <a:noFill/>
          </a:ln>
          <a:effectLst>
            <a:outerShdw blurRad="57150" rotWithShape="0" algn="bl" dir="13920000" dist="19050">
              <a:schemeClr val="lt2"/>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ph type="ctrTitle"/>
          </p:nvPr>
        </p:nvSpPr>
        <p:spPr>
          <a:xfrm>
            <a:off x="311708" y="122812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sz="3000"/>
              <a:t> 3D chromatin conformation analysis</a:t>
            </a:r>
            <a:endParaRPr b="1" sz="3000"/>
          </a:p>
          <a:p>
            <a:pPr indent="0" lvl="0" marL="0" rtl="0" algn="ctr">
              <a:spcBef>
                <a:spcPts val="0"/>
              </a:spcBef>
              <a:spcAft>
                <a:spcPts val="0"/>
              </a:spcAft>
              <a:buNone/>
            </a:pPr>
            <a:r>
              <a:rPr b="1" lang="en" sz="3000"/>
              <a:t>upon depletion of PfAP2-P protein in </a:t>
            </a:r>
            <a:r>
              <a:rPr b="1" i="1" lang="en" sz="3000"/>
              <a:t>Plasmodium falciparum</a:t>
            </a:r>
            <a:endParaRPr b="1" i="1" sz="3000"/>
          </a:p>
        </p:txBody>
      </p:sp>
      <p:sp>
        <p:nvSpPr>
          <p:cNvPr id="57" name="Google Shape;57;p13"/>
          <p:cNvSpPr txBox="1"/>
          <p:nvPr>
            <p:ph idx="1" type="subTitle"/>
          </p:nvPr>
        </p:nvSpPr>
        <p:spPr>
          <a:xfrm>
            <a:off x="311700" y="3414125"/>
            <a:ext cx="8520600" cy="11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Lato Light"/>
                <a:ea typeface="Lato Light"/>
                <a:cs typeface="Lato Light"/>
                <a:sym typeface="Lato Light"/>
              </a:rPr>
              <a:t>Aleksandra Kurowska</a:t>
            </a:r>
            <a:endParaRPr sz="2200">
              <a:latin typeface="Lato Light"/>
              <a:ea typeface="Lato Light"/>
              <a:cs typeface="Lato Light"/>
              <a:sym typeface="Lato Light"/>
            </a:endParaRPr>
          </a:p>
          <a:p>
            <a:pPr indent="0" lvl="0" marL="0" rtl="0" algn="ctr">
              <a:spcBef>
                <a:spcPts val="0"/>
              </a:spcBef>
              <a:spcAft>
                <a:spcPts val="0"/>
              </a:spcAft>
              <a:buNone/>
            </a:pPr>
            <a:r>
              <a:rPr lang="en" sz="2200">
                <a:latin typeface="Lato Light"/>
                <a:ea typeface="Lato Light"/>
                <a:cs typeface="Lato Light"/>
                <a:sym typeface="Lato Light"/>
              </a:rPr>
              <a:t>Rohit Satyam</a:t>
            </a:r>
            <a:endParaRPr sz="2200">
              <a:latin typeface="Lato Light"/>
              <a:ea typeface="Lato Light"/>
              <a:cs typeface="Lato Light"/>
              <a:sym typeface="Lato Light"/>
            </a:endParaRPr>
          </a:p>
          <a:p>
            <a:pPr indent="0" lvl="0" marL="0" rtl="0" algn="ctr">
              <a:spcBef>
                <a:spcPts val="0"/>
              </a:spcBef>
              <a:spcAft>
                <a:spcPts val="0"/>
              </a:spcAft>
              <a:buNone/>
            </a:pPr>
            <a:r>
              <a:rPr lang="en" sz="2200">
                <a:latin typeface="Lato Light"/>
                <a:ea typeface="Lato Light"/>
                <a:cs typeface="Lato Light"/>
                <a:sym typeface="Lato Light"/>
              </a:rPr>
              <a:t>Anel Lopez Gonzalez</a:t>
            </a:r>
            <a:endParaRPr sz="2200">
              <a:latin typeface="Lato Light"/>
              <a:ea typeface="Lato Light"/>
              <a:cs typeface="Lato Light"/>
              <a:sym typeface="Lato Light"/>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2"/>
          <p:cNvPicPr preferRelativeResize="0"/>
          <p:nvPr/>
        </p:nvPicPr>
        <p:blipFill>
          <a:blip r:embed="rId3">
            <a:alphaModFix/>
          </a:blip>
          <a:stretch>
            <a:fillRect/>
          </a:stretch>
        </p:blipFill>
        <p:spPr>
          <a:xfrm>
            <a:off x="169075" y="823700"/>
            <a:ext cx="3794269" cy="3733325"/>
          </a:xfrm>
          <a:prstGeom prst="rect">
            <a:avLst/>
          </a:prstGeom>
          <a:noFill/>
          <a:ln>
            <a:noFill/>
          </a:ln>
        </p:spPr>
      </p:pic>
      <p:sp>
        <p:nvSpPr>
          <p:cNvPr id="243" name="Google Shape;243;p22"/>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244" name="Google Shape;24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45" name="Google Shape;245;p22"/>
          <p:cNvGrpSpPr/>
          <p:nvPr/>
        </p:nvGrpSpPr>
        <p:grpSpPr>
          <a:xfrm>
            <a:off x="209" y="4999434"/>
            <a:ext cx="9143576" cy="144068"/>
            <a:chOff x="1087575" y="4866164"/>
            <a:chExt cx="8685008" cy="144111"/>
          </a:xfrm>
        </p:grpSpPr>
        <p:sp>
          <p:nvSpPr>
            <p:cNvPr id="246" name="Google Shape;246;p22"/>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47" name="Google Shape;247;p2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48" name="Google Shape;248;p22"/>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49" name="Google Shape;249;p2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50" name="Google Shape;250;p2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251" name="Google Shape;251;p22"/>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sp>
        <p:nvSpPr>
          <p:cNvPr id="252" name="Google Shape;252;p22"/>
          <p:cNvSpPr/>
          <p:nvPr/>
        </p:nvSpPr>
        <p:spPr>
          <a:xfrm>
            <a:off x="2917175" y="2421875"/>
            <a:ext cx="394800" cy="393600"/>
          </a:xfrm>
          <a:prstGeom prst="ellipse">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2"/>
          <p:cNvSpPr/>
          <p:nvPr/>
        </p:nvSpPr>
        <p:spPr>
          <a:xfrm>
            <a:off x="1756975" y="3526775"/>
            <a:ext cx="394800" cy="393600"/>
          </a:xfrm>
          <a:prstGeom prst="ellipse">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2"/>
          <p:cNvSpPr txBox="1"/>
          <p:nvPr/>
        </p:nvSpPr>
        <p:spPr>
          <a:xfrm>
            <a:off x="5069557" y="2421875"/>
            <a:ext cx="23430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Inter-chromosomal interactions</a:t>
            </a:r>
            <a:endParaRPr>
              <a:solidFill>
                <a:schemeClr val="dk2"/>
              </a:solidFill>
            </a:endParaRPr>
          </a:p>
        </p:txBody>
      </p:sp>
      <p:cxnSp>
        <p:nvCxnSpPr>
          <p:cNvPr id="255" name="Google Shape;255;p22"/>
          <p:cNvCxnSpPr>
            <a:endCxn id="254" idx="1"/>
          </p:cNvCxnSpPr>
          <p:nvPr/>
        </p:nvCxnSpPr>
        <p:spPr>
          <a:xfrm>
            <a:off x="3311857" y="2618675"/>
            <a:ext cx="1757700" cy="0"/>
          </a:xfrm>
          <a:prstGeom prst="straightConnector1">
            <a:avLst/>
          </a:prstGeom>
          <a:noFill/>
          <a:ln cap="flat" cmpd="sng" w="19050">
            <a:solidFill>
              <a:srgbClr val="351C75"/>
            </a:solidFill>
            <a:prstDash val="solid"/>
            <a:round/>
            <a:headEnd len="med" w="med" type="none"/>
            <a:tailEnd len="med" w="med" type="triangle"/>
          </a:ln>
        </p:spPr>
      </p:cxnSp>
      <p:sp>
        <p:nvSpPr>
          <p:cNvPr id="256" name="Google Shape;256;p22"/>
          <p:cNvSpPr txBox="1"/>
          <p:nvPr/>
        </p:nvSpPr>
        <p:spPr>
          <a:xfrm>
            <a:off x="4896707" y="1129163"/>
            <a:ext cx="23430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Intra-chromosomal interactions</a:t>
            </a:r>
            <a:endParaRPr>
              <a:solidFill>
                <a:schemeClr val="dk2"/>
              </a:solidFill>
            </a:endParaRPr>
          </a:p>
        </p:txBody>
      </p:sp>
      <p:cxnSp>
        <p:nvCxnSpPr>
          <p:cNvPr id="257" name="Google Shape;257;p22"/>
          <p:cNvCxnSpPr>
            <a:endCxn id="256" idx="1"/>
          </p:cNvCxnSpPr>
          <p:nvPr/>
        </p:nvCxnSpPr>
        <p:spPr>
          <a:xfrm>
            <a:off x="814607" y="1318463"/>
            <a:ext cx="4082100" cy="7500"/>
          </a:xfrm>
          <a:prstGeom prst="straightConnector1">
            <a:avLst/>
          </a:prstGeom>
          <a:noFill/>
          <a:ln cap="flat" cmpd="sng" w="19050">
            <a:solidFill>
              <a:srgbClr val="03CBE0"/>
            </a:solidFill>
            <a:prstDash val="solid"/>
            <a:round/>
            <a:headEnd len="med" w="med" type="none"/>
            <a:tailEnd len="med" w="med" type="triangle"/>
          </a:ln>
        </p:spPr>
      </p:cxnSp>
      <p:sp>
        <p:nvSpPr>
          <p:cNvPr id="258" name="Google Shape;258;p22"/>
          <p:cNvSpPr/>
          <p:nvPr/>
        </p:nvSpPr>
        <p:spPr>
          <a:xfrm rot="-5400000">
            <a:off x="531850" y="1147350"/>
            <a:ext cx="280200" cy="285300"/>
          </a:xfrm>
          <a:prstGeom prst="rect">
            <a:avLst/>
          </a:prstGeom>
          <a:noFill/>
          <a:ln cap="flat" cmpd="sng" w="19050">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3"/>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264" name="Google Shape;264;p23"/>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265" name="Google Shape;26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66" name="Google Shape;266;p23"/>
          <p:cNvGrpSpPr/>
          <p:nvPr/>
        </p:nvGrpSpPr>
        <p:grpSpPr>
          <a:xfrm>
            <a:off x="209" y="4999434"/>
            <a:ext cx="9143576" cy="144068"/>
            <a:chOff x="1087575" y="4866164"/>
            <a:chExt cx="8685008" cy="144111"/>
          </a:xfrm>
        </p:grpSpPr>
        <p:sp>
          <p:nvSpPr>
            <p:cNvPr id="267" name="Google Shape;267;p23"/>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68" name="Google Shape;268;p2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69" name="Google Shape;269;p23"/>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70" name="Google Shape;270;p2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71" name="Google Shape;271;p2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272" name="Google Shape;272;p23"/>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23"/>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274" name="Google Shape;274;p23"/>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23"/>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276" name="Google Shape;276;p23"/>
          <p:cNvPicPr preferRelativeResize="0"/>
          <p:nvPr/>
        </p:nvPicPr>
        <p:blipFill>
          <a:blip r:embed="rId4">
            <a:alphaModFix/>
          </a:blip>
          <a:stretch>
            <a:fillRect/>
          </a:stretch>
        </p:blipFill>
        <p:spPr>
          <a:xfrm>
            <a:off x="2402225" y="464163"/>
            <a:ext cx="4339537" cy="4215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4"/>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282" name="Google Shape;282;p24"/>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283" name="Google Shape;28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84" name="Google Shape;284;p24"/>
          <p:cNvGrpSpPr/>
          <p:nvPr/>
        </p:nvGrpSpPr>
        <p:grpSpPr>
          <a:xfrm>
            <a:off x="209" y="4999434"/>
            <a:ext cx="9143576" cy="144068"/>
            <a:chOff x="1087575" y="4866164"/>
            <a:chExt cx="8685008" cy="144111"/>
          </a:xfrm>
        </p:grpSpPr>
        <p:sp>
          <p:nvSpPr>
            <p:cNvPr id="285" name="Google Shape;285;p24"/>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86" name="Google Shape;286;p2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87" name="Google Shape;287;p2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88" name="Google Shape;288;p2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89" name="Google Shape;289;p2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290" name="Google Shape;290;p24"/>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24"/>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292" name="Google Shape;292;p24"/>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24"/>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294" name="Google Shape;294;p24"/>
          <p:cNvPicPr preferRelativeResize="0"/>
          <p:nvPr/>
        </p:nvPicPr>
        <p:blipFill>
          <a:blip r:embed="rId4">
            <a:alphaModFix/>
          </a:blip>
          <a:stretch>
            <a:fillRect/>
          </a:stretch>
        </p:blipFill>
        <p:spPr>
          <a:xfrm>
            <a:off x="2402225" y="464163"/>
            <a:ext cx="4339537" cy="4215176"/>
          </a:xfrm>
          <a:prstGeom prst="rect">
            <a:avLst/>
          </a:prstGeom>
          <a:noFill/>
          <a:ln>
            <a:noFill/>
          </a:ln>
        </p:spPr>
      </p:pic>
      <p:sp>
        <p:nvSpPr>
          <p:cNvPr id="295" name="Google Shape;295;p24"/>
          <p:cNvSpPr/>
          <p:nvPr/>
        </p:nvSpPr>
        <p:spPr>
          <a:xfrm>
            <a:off x="2986525" y="9289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24"/>
          <p:cNvSpPr/>
          <p:nvPr/>
        </p:nvSpPr>
        <p:spPr>
          <a:xfrm>
            <a:off x="3710425" y="164012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24"/>
          <p:cNvSpPr/>
          <p:nvPr/>
        </p:nvSpPr>
        <p:spPr>
          <a:xfrm>
            <a:off x="4853425" y="27958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24"/>
          <p:cNvSpPr/>
          <p:nvPr/>
        </p:nvSpPr>
        <p:spPr>
          <a:xfrm>
            <a:off x="5583675" y="35197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p:nvPr/>
        </p:nvSpPr>
        <p:spPr>
          <a:xfrm>
            <a:off x="6843244" y="1168050"/>
            <a:ext cx="2065525" cy="452125"/>
          </a:xfrm>
          <a:custGeom>
            <a:rect b="b" l="l" r="r" t="t"/>
            <a:pathLst>
              <a:path extrusionOk="0" h="18085" w="82621">
                <a:moveTo>
                  <a:pt x="641" y="2114"/>
                </a:moveTo>
                <a:cubicBezTo>
                  <a:pt x="845" y="4280"/>
                  <a:pt x="-1584" y="14692"/>
                  <a:pt x="1867" y="15109"/>
                </a:cubicBezTo>
                <a:cubicBezTo>
                  <a:pt x="5318" y="15526"/>
                  <a:pt x="17231" y="4136"/>
                  <a:pt x="21347" y="4614"/>
                </a:cubicBezTo>
                <a:cubicBezTo>
                  <a:pt x="25463" y="5092"/>
                  <a:pt x="22842" y="16863"/>
                  <a:pt x="26565" y="17975"/>
                </a:cubicBezTo>
                <a:cubicBezTo>
                  <a:pt x="30288" y="19088"/>
                  <a:pt x="37940" y="11367"/>
                  <a:pt x="43684" y="11289"/>
                </a:cubicBezTo>
                <a:cubicBezTo>
                  <a:pt x="49428" y="11211"/>
                  <a:pt x="55059" y="18236"/>
                  <a:pt x="61030" y="17508"/>
                </a:cubicBezTo>
                <a:cubicBezTo>
                  <a:pt x="67002" y="16780"/>
                  <a:pt x="75915" y="9838"/>
                  <a:pt x="79513" y="6920"/>
                </a:cubicBezTo>
                <a:cubicBezTo>
                  <a:pt x="83112" y="4002"/>
                  <a:pt x="82103" y="1153"/>
                  <a:pt x="82621" y="0"/>
                </a:cubicBezTo>
              </a:path>
            </a:pathLst>
          </a:custGeom>
          <a:noFill/>
          <a:ln cap="flat" cmpd="sng" w="19050">
            <a:solidFill>
              <a:schemeClr val="dk2"/>
            </a:solidFill>
            <a:prstDash val="solid"/>
            <a:round/>
            <a:headEnd len="med" w="med" type="none"/>
            <a:tailEnd len="med" w="med" type="none"/>
          </a:ln>
        </p:spPr>
      </p:sp>
      <p:pic>
        <p:nvPicPr>
          <p:cNvPr id="304" name="Google Shape;304;p25"/>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305" name="Google Shape;305;p25"/>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306" name="Google Shape;30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07" name="Google Shape;307;p25"/>
          <p:cNvGrpSpPr/>
          <p:nvPr/>
        </p:nvGrpSpPr>
        <p:grpSpPr>
          <a:xfrm>
            <a:off x="209" y="4999434"/>
            <a:ext cx="9143576" cy="144068"/>
            <a:chOff x="1087575" y="4866164"/>
            <a:chExt cx="8685008" cy="144111"/>
          </a:xfrm>
        </p:grpSpPr>
        <p:sp>
          <p:nvSpPr>
            <p:cNvPr id="308" name="Google Shape;308;p25"/>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309" name="Google Shape;309;p2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310" name="Google Shape;310;p2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311" name="Google Shape;311;p2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312" name="Google Shape;312;p2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313" name="Google Shape;313;p25"/>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25"/>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315" name="Google Shape;315;p25"/>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25"/>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317" name="Google Shape;317;p25"/>
          <p:cNvPicPr preferRelativeResize="0"/>
          <p:nvPr/>
        </p:nvPicPr>
        <p:blipFill>
          <a:blip r:embed="rId4">
            <a:alphaModFix/>
          </a:blip>
          <a:stretch>
            <a:fillRect/>
          </a:stretch>
        </p:blipFill>
        <p:spPr>
          <a:xfrm>
            <a:off x="2402225" y="464163"/>
            <a:ext cx="4339537" cy="4215176"/>
          </a:xfrm>
          <a:prstGeom prst="rect">
            <a:avLst/>
          </a:prstGeom>
          <a:noFill/>
          <a:ln>
            <a:noFill/>
          </a:ln>
        </p:spPr>
      </p:pic>
      <p:sp>
        <p:nvSpPr>
          <p:cNvPr id="318" name="Google Shape;318;p25"/>
          <p:cNvSpPr/>
          <p:nvPr/>
        </p:nvSpPr>
        <p:spPr>
          <a:xfrm>
            <a:off x="2986525" y="9289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25"/>
          <p:cNvSpPr/>
          <p:nvPr/>
        </p:nvSpPr>
        <p:spPr>
          <a:xfrm>
            <a:off x="3710425" y="164012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25"/>
          <p:cNvSpPr/>
          <p:nvPr/>
        </p:nvSpPr>
        <p:spPr>
          <a:xfrm>
            <a:off x="4853425" y="27958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25"/>
          <p:cNvSpPr/>
          <p:nvPr/>
        </p:nvSpPr>
        <p:spPr>
          <a:xfrm>
            <a:off x="5583675" y="35197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25"/>
          <p:cNvSpPr/>
          <p:nvPr/>
        </p:nvSpPr>
        <p:spPr>
          <a:xfrm>
            <a:off x="7072175" y="1344300"/>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25"/>
          <p:cNvSpPr/>
          <p:nvPr/>
        </p:nvSpPr>
        <p:spPr>
          <a:xfrm>
            <a:off x="7623425" y="1474200"/>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25"/>
          <p:cNvSpPr/>
          <p:nvPr/>
        </p:nvSpPr>
        <p:spPr>
          <a:xfrm>
            <a:off x="8289438" y="15526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5"/>
          <p:cNvSpPr/>
          <p:nvPr/>
        </p:nvSpPr>
        <p:spPr>
          <a:xfrm>
            <a:off x="8783125" y="12703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25"/>
          <p:cNvSpPr txBox="1"/>
          <p:nvPr/>
        </p:nvSpPr>
        <p:spPr>
          <a:xfrm>
            <a:off x="7402950" y="105882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Interaction?</a:t>
            </a:r>
            <a:endParaRPr sz="12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p:nvPr/>
        </p:nvSpPr>
        <p:spPr>
          <a:xfrm>
            <a:off x="6843244" y="1168050"/>
            <a:ext cx="2065525" cy="452125"/>
          </a:xfrm>
          <a:custGeom>
            <a:rect b="b" l="l" r="r" t="t"/>
            <a:pathLst>
              <a:path extrusionOk="0" h="18085" w="82621">
                <a:moveTo>
                  <a:pt x="641" y="2114"/>
                </a:moveTo>
                <a:cubicBezTo>
                  <a:pt x="845" y="4280"/>
                  <a:pt x="-1584" y="14692"/>
                  <a:pt x="1867" y="15109"/>
                </a:cubicBezTo>
                <a:cubicBezTo>
                  <a:pt x="5318" y="15526"/>
                  <a:pt x="17231" y="4136"/>
                  <a:pt x="21347" y="4614"/>
                </a:cubicBezTo>
                <a:cubicBezTo>
                  <a:pt x="25463" y="5092"/>
                  <a:pt x="22842" y="16863"/>
                  <a:pt x="26565" y="17975"/>
                </a:cubicBezTo>
                <a:cubicBezTo>
                  <a:pt x="30288" y="19088"/>
                  <a:pt x="37940" y="11367"/>
                  <a:pt x="43684" y="11289"/>
                </a:cubicBezTo>
                <a:cubicBezTo>
                  <a:pt x="49428" y="11211"/>
                  <a:pt x="55059" y="18236"/>
                  <a:pt x="61030" y="17508"/>
                </a:cubicBezTo>
                <a:cubicBezTo>
                  <a:pt x="67002" y="16780"/>
                  <a:pt x="75915" y="9838"/>
                  <a:pt x="79513" y="6920"/>
                </a:cubicBezTo>
                <a:cubicBezTo>
                  <a:pt x="83112" y="4002"/>
                  <a:pt x="82103" y="1153"/>
                  <a:pt x="82621" y="0"/>
                </a:cubicBezTo>
              </a:path>
            </a:pathLst>
          </a:custGeom>
          <a:noFill/>
          <a:ln cap="flat" cmpd="sng" w="19050">
            <a:solidFill>
              <a:schemeClr val="dk2"/>
            </a:solidFill>
            <a:prstDash val="solid"/>
            <a:round/>
            <a:headEnd len="med" w="med" type="none"/>
            <a:tailEnd len="med" w="med" type="none"/>
          </a:ln>
        </p:spPr>
      </p:sp>
      <p:pic>
        <p:nvPicPr>
          <p:cNvPr id="332" name="Google Shape;332;p26"/>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333" name="Google Shape;333;p26"/>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334" name="Google Shape;33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35" name="Google Shape;335;p26"/>
          <p:cNvGrpSpPr/>
          <p:nvPr/>
        </p:nvGrpSpPr>
        <p:grpSpPr>
          <a:xfrm>
            <a:off x="209" y="4999434"/>
            <a:ext cx="9143576" cy="144068"/>
            <a:chOff x="1087575" y="4866164"/>
            <a:chExt cx="8685008" cy="144111"/>
          </a:xfrm>
        </p:grpSpPr>
        <p:sp>
          <p:nvSpPr>
            <p:cNvPr id="336" name="Google Shape;336;p26"/>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337" name="Google Shape;337;p2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338" name="Google Shape;338;p2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339" name="Google Shape;339;p2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340" name="Google Shape;340;p2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341" name="Google Shape;341;p26"/>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342" name="Google Shape;342;p26"/>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343" name="Google Shape;343;p26"/>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26"/>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345" name="Google Shape;345;p26"/>
          <p:cNvPicPr preferRelativeResize="0"/>
          <p:nvPr/>
        </p:nvPicPr>
        <p:blipFill>
          <a:blip r:embed="rId4">
            <a:alphaModFix/>
          </a:blip>
          <a:stretch>
            <a:fillRect/>
          </a:stretch>
        </p:blipFill>
        <p:spPr>
          <a:xfrm>
            <a:off x="2402225" y="464163"/>
            <a:ext cx="4339537" cy="4215176"/>
          </a:xfrm>
          <a:prstGeom prst="rect">
            <a:avLst/>
          </a:prstGeom>
          <a:noFill/>
          <a:ln>
            <a:noFill/>
          </a:ln>
        </p:spPr>
      </p:pic>
      <p:sp>
        <p:nvSpPr>
          <p:cNvPr id="346" name="Google Shape;346;p26"/>
          <p:cNvSpPr/>
          <p:nvPr/>
        </p:nvSpPr>
        <p:spPr>
          <a:xfrm>
            <a:off x="2986525" y="9289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26"/>
          <p:cNvSpPr/>
          <p:nvPr/>
        </p:nvSpPr>
        <p:spPr>
          <a:xfrm>
            <a:off x="3710425" y="164012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26"/>
          <p:cNvSpPr/>
          <p:nvPr/>
        </p:nvSpPr>
        <p:spPr>
          <a:xfrm>
            <a:off x="4853425" y="27958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26"/>
          <p:cNvSpPr/>
          <p:nvPr/>
        </p:nvSpPr>
        <p:spPr>
          <a:xfrm>
            <a:off x="5583675" y="35197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26"/>
          <p:cNvSpPr/>
          <p:nvPr/>
        </p:nvSpPr>
        <p:spPr>
          <a:xfrm>
            <a:off x="7072175" y="1344300"/>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6"/>
          <p:cNvSpPr/>
          <p:nvPr/>
        </p:nvSpPr>
        <p:spPr>
          <a:xfrm>
            <a:off x="7623425" y="1474200"/>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26"/>
          <p:cNvSpPr/>
          <p:nvPr/>
        </p:nvSpPr>
        <p:spPr>
          <a:xfrm>
            <a:off x="8289438" y="15526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26"/>
          <p:cNvSpPr/>
          <p:nvPr/>
        </p:nvSpPr>
        <p:spPr>
          <a:xfrm>
            <a:off x="8783125" y="12703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26"/>
          <p:cNvSpPr txBox="1"/>
          <p:nvPr/>
        </p:nvSpPr>
        <p:spPr>
          <a:xfrm>
            <a:off x="7402950" y="105882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Interaction?</a:t>
            </a:r>
            <a:endParaRPr sz="1200">
              <a:solidFill>
                <a:schemeClr val="dk1"/>
              </a:solidFill>
              <a:latin typeface="Fira Sans Extra Condensed"/>
              <a:ea typeface="Fira Sans Extra Condensed"/>
              <a:cs typeface="Fira Sans Extra Condensed"/>
              <a:sym typeface="Fira Sans Extra Condensed"/>
            </a:endParaRPr>
          </a:p>
        </p:txBody>
      </p:sp>
      <p:sp>
        <p:nvSpPr>
          <p:cNvPr id="355" name="Google Shape;355;p26"/>
          <p:cNvSpPr/>
          <p:nvPr/>
        </p:nvSpPr>
        <p:spPr>
          <a:xfrm>
            <a:off x="3654325" y="9082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26"/>
          <p:cNvSpPr/>
          <p:nvPr/>
        </p:nvSpPr>
        <p:spPr>
          <a:xfrm>
            <a:off x="2958475" y="16201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26"/>
          <p:cNvSpPr/>
          <p:nvPr/>
        </p:nvSpPr>
        <p:spPr>
          <a:xfrm>
            <a:off x="5511675" y="27758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26"/>
          <p:cNvSpPr/>
          <p:nvPr/>
        </p:nvSpPr>
        <p:spPr>
          <a:xfrm>
            <a:off x="4853425" y="3446138"/>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p:nvPr/>
        </p:nvSpPr>
        <p:spPr>
          <a:xfrm>
            <a:off x="6843244" y="1168050"/>
            <a:ext cx="2065525" cy="452125"/>
          </a:xfrm>
          <a:custGeom>
            <a:rect b="b" l="l" r="r" t="t"/>
            <a:pathLst>
              <a:path extrusionOk="0" h="18085" w="82621">
                <a:moveTo>
                  <a:pt x="641" y="2114"/>
                </a:moveTo>
                <a:cubicBezTo>
                  <a:pt x="845" y="4280"/>
                  <a:pt x="-1584" y="14692"/>
                  <a:pt x="1867" y="15109"/>
                </a:cubicBezTo>
                <a:cubicBezTo>
                  <a:pt x="5318" y="15526"/>
                  <a:pt x="17231" y="4136"/>
                  <a:pt x="21347" y="4614"/>
                </a:cubicBezTo>
                <a:cubicBezTo>
                  <a:pt x="25463" y="5092"/>
                  <a:pt x="22842" y="16863"/>
                  <a:pt x="26565" y="17975"/>
                </a:cubicBezTo>
                <a:cubicBezTo>
                  <a:pt x="30288" y="19088"/>
                  <a:pt x="37940" y="11367"/>
                  <a:pt x="43684" y="11289"/>
                </a:cubicBezTo>
                <a:cubicBezTo>
                  <a:pt x="49428" y="11211"/>
                  <a:pt x="55059" y="18236"/>
                  <a:pt x="61030" y="17508"/>
                </a:cubicBezTo>
                <a:cubicBezTo>
                  <a:pt x="67002" y="16780"/>
                  <a:pt x="75915" y="9838"/>
                  <a:pt x="79513" y="6920"/>
                </a:cubicBezTo>
                <a:cubicBezTo>
                  <a:pt x="83112" y="4002"/>
                  <a:pt x="82103" y="1153"/>
                  <a:pt x="82621" y="0"/>
                </a:cubicBezTo>
              </a:path>
            </a:pathLst>
          </a:custGeom>
          <a:noFill/>
          <a:ln cap="flat" cmpd="sng" w="19050">
            <a:solidFill>
              <a:schemeClr val="dk2"/>
            </a:solidFill>
            <a:prstDash val="solid"/>
            <a:round/>
            <a:headEnd len="med" w="med" type="none"/>
            <a:tailEnd len="med" w="med" type="none"/>
          </a:ln>
        </p:spPr>
      </p:sp>
      <p:pic>
        <p:nvPicPr>
          <p:cNvPr id="364" name="Google Shape;364;p27"/>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365" name="Google Shape;365;p27"/>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366" name="Google Shape;36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67" name="Google Shape;367;p27"/>
          <p:cNvGrpSpPr/>
          <p:nvPr/>
        </p:nvGrpSpPr>
        <p:grpSpPr>
          <a:xfrm>
            <a:off x="209" y="4999434"/>
            <a:ext cx="9143576" cy="144068"/>
            <a:chOff x="1087575" y="4866164"/>
            <a:chExt cx="8685008" cy="144111"/>
          </a:xfrm>
        </p:grpSpPr>
        <p:sp>
          <p:nvSpPr>
            <p:cNvPr id="368" name="Google Shape;368;p27"/>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369" name="Google Shape;369;p2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370" name="Google Shape;370;p2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371" name="Google Shape;371;p2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372" name="Google Shape;372;p2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373" name="Google Shape;373;p27"/>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27"/>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375" name="Google Shape;375;p27"/>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27"/>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377" name="Google Shape;377;p27"/>
          <p:cNvPicPr preferRelativeResize="0"/>
          <p:nvPr/>
        </p:nvPicPr>
        <p:blipFill>
          <a:blip r:embed="rId4">
            <a:alphaModFix/>
          </a:blip>
          <a:stretch>
            <a:fillRect/>
          </a:stretch>
        </p:blipFill>
        <p:spPr>
          <a:xfrm>
            <a:off x="2402225" y="464163"/>
            <a:ext cx="4339537" cy="4215176"/>
          </a:xfrm>
          <a:prstGeom prst="rect">
            <a:avLst/>
          </a:prstGeom>
          <a:noFill/>
          <a:ln>
            <a:noFill/>
          </a:ln>
        </p:spPr>
      </p:pic>
      <p:sp>
        <p:nvSpPr>
          <p:cNvPr id="378" name="Google Shape;378;p27"/>
          <p:cNvSpPr/>
          <p:nvPr/>
        </p:nvSpPr>
        <p:spPr>
          <a:xfrm>
            <a:off x="2986525" y="9289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27"/>
          <p:cNvSpPr/>
          <p:nvPr/>
        </p:nvSpPr>
        <p:spPr>
          <a:xfrm>
            <a:off x="3710425" y="164012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27"/>
          <p:cNvSpPr/>
          <p:nvPr/>
        </p:nvSpPr>
        <p:spPr>
          <a:xfrm>
            <a:off x="4853425" y="27958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27"/>
          <p:cNvSpPr/>
          <p:nvPr/>
        </p:nvSpPr>
        <p:spPr>
          <a:xfrm>
            <a:off x="5583675" y="35197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27"/>
          <p:cNvSpPr/>
          <p:nvPr/>
        </p:nvSpPr>
        <p:spPr>
          <a:xfrm>
            <a:off x="7072175" y="1344300"/>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27"/>
          <p:cNvSpPr/>
          <p:nvPr/>
        </p:nvSpPr>
        <p:spPr>
          <a:xfrm>
            <a:off x="7623425" y="1474200"/>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27"/>
          <p:cNvSpPr/>
          <p:nvPr/>
        </p:nvSpPr>
        <p:spPr>
          <a:xfrm>
            <a:off x="8289438" y="15526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27"/>
          <p:cNvSpPr/>
          <p:nvPr/>
        </p:nvSpPr>
        <p:spPr>
          <a:xfrm>
            <a:off x="8783125" y="12703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27"/>
          <p:cNvSpPr txBox="1"/>
          <p:nvPr/>
        </p:nvSpPr>
        <p:spPr>
          <a:xfrm>
            <a:off x="7402950" y="105882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Interaction?</a:t>
            </a:r>
            <a:endParaRPr sz="1200">
              <a:solidFill>
                <a:schemeClr val="dk1"/>
              </a:solidFill>
              <a:latin typeface="Fira Sans Extra Condensed"/>
              <a:ea typeface="Fira Sans Extra Condensed"/>
              <a:cs typeface="Fira Sans Extra Condensed"/>
              <a:sym typeface="Fira Sans Extra Condensed"/>
            </a:endParaRPr>
          </a:p>
        </p:txBody>
      </p:sp>
      <p:sp>
        <p:nvSpPr>
          <p:cNvPr id="387" name="Google Shape;387;p27"/>
          <p:cNvSpPr/>
          <p:nvPr/>
        </p:nvSpPr>
        <p:spPr>
          <a:xfrm>
            <a:off x="3654325" y="9082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27"/>
          <p:cNvSpPr/>
          <p:nvPr/>
        </p:nvSpPr>
        <p:spPr>
          <a:xfrm>
            <a:off x="2958475" y="16201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27"/>
          <p:cNvSpPr/>
          <p:nvPr/>
        </p:nvSpPr>
        <p:spPr>
          <a:xfrm>
            <a:off x="5511675" y="27758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27"/>
          <p:cNvSpPr/>
          <p:nvPr/>
        </p:nvSpPr>
        <p:spPr>
          <a:xfrm>
            <a:off x="4853425" y="3446138"/>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27"/>
          <p:cNvSpPr txBox="1"/>
          <p:nvPr/>
        </p:nvSpPr>
        <p:spPr>
          <a:xfrm>
            <a:off x="7402950" y="222147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3D space interaction</a:t>
            </a:r>
            <a:endParaRPr sz="1200">
              <a:solidFill>
                <a:schemeClr val="dk1"/>
              </a:solidFill>
              <a:latin typeface="Fira Sans Extra Condensed"/>
              <a:ea typeface="Fira Sans Extra Condensed"/>
              <a:cs typeface="Fira Sans Extra Condensed"/>
              <a:sym typeface="Fira Sans Extra Condensed"/>
            </a:endParaRPr>
          </a:p>
        </p:txBody>
      </p:sp>
      <p:sp>
        <p:nvSpPr>
          <p:cNvPr id="392" name="Google Shape;392;p27"/>
          <p:cNvSpPr/>
          <p:nvPr/>
        </p:nvSpPr>
        <p:spPr>
          <a:xfrm>
            <a:off x="3032025" y="1005800"/>
            <a:ext cx="750600" cy="72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27"/>
          <p:cNvSpPr/>
          <p:nvPr/>
        </p:nvSpPr>
        <p:spPr>
          <a:xfrm>
            <a:off x="4939275" y="2851525"/>
            <a:ext cx="690600" cy="72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27"/>
          <p:cNvSpPr/>
          <p:nvPr/>
        </p:nvSpPr>
        <p:spPr>
          <a:xfrm>
            <a:off x="6976700" y="2551592"/>
            <a:ext cx="1158325" cy="820075"/>
          </a:xfrm>
          <a:custGeom>
            <a:rect b="b" l="l" r="r" t="t"/>
            <a:pathLst>
              <a:path extrusionOk="0" h="32803" w="46333">
                <a:moveTo>
                  <a:pt x="0" y="22450"/>
                </a:moveTo>
                <a:cubicBezTo>
                  <a:pt x="2758" y="23925"/>
                  <a:pt x="14561" y="33804"/>
                  <a:pt x="16549" y="31302"/>
                </a:cubicBezTo>
                <a:cubicBezTo>
                  <a:pt x="18538" y="28801"/>
                  <a:pt x="11097" y="12444"/>
                  <a:pt x="11931" y="7441"/>
                </a:cubicBezTo>
                <a:cubicBezTo>
                  <a:pt x="12765" y="2438"/>
                  <a:pt x="19949" y="-2372"/>
                  <a:pt x="21552" y="1284"/>
                </a:cubicBezTo>
                <a:cubicBezTo>
                  <a:pt x="23156" y="4940"/>
                  <a:pt x="20484" y="24435"/>
                  <a:pt x="21552" y="29377"/>
                </a:cubicBezTo>
                <a:cubicBezTo>
                  <a:pt x="22620" y="34319"/>
                  <a:pt x="25995" y="33048"/>
                  <a:pt x="27961" y="30934"/>
                </a:cubicBezTo>
                <a:cubicBezTo>
                  <a:pt x="29927" y="28820"/>
                  <a:pt x="30286" y="18167"/>
                  <a:pt x="33348" y="16694"/>
                </a:cubicBezTo>
                <a:cubicBezTo>
                  <a:pt x="36410" y="15222"/>
                  <a:pt x="44169" y="21198"/>
                  <a:pt x="46333" y="22099"/>
                </a:cubicBezTo>
              </a:path>
            </a:pathLst>
          </a:custGeom>
          <a:noFill/>
          <a:ln cap="flat" cmpd="sng" w="19050">
            <a:solidFill>
              <a:schemeClr val="dk2"/>
            </a:solidFill>
            <a:prstDash val="solid"/>
            <a:round/>
            <a:headEnd len="med" w="med" type="none"/>
            <a:tailEnd len="med" w="med" type="none"/>
          </a:ln>
        </p:spPr>
      </p:sp>
      <p:sp>
        <p:nvSpPr>
          <p:cNvPr id="395" name="Google Shape;395;p27"/>
          <p:cNvSpPr/>
          <p:nvPr/>
        </p:nvSpPr>
        <p:spPr>
          <a:xfrm>
            <a:off x="8099050" y="2572708"/>
            <a:ext cx="780150" cy="734625"/>
          </a:xfrm>
          <a:custGeom>
            <a:rect b="b" l="l" r="r" t="t"/>
            <a:pathLst>
              <a:path extrusionOk="0" h="29385" w="31206">
                <a:moveTo>
                  <a:pt x="0" y="20468"/>
                </a:moveTo>
                <a:cubicBezTo>
                  <a:pt x="2502" y="21879"/>
                  <a:pt x="13277" y="31565"/>
                  <a:pt x="15009" y="28935"/>
                </a:cubicBezTo>
                <a:cubicBezTo>
                  <a:pt x="16741" y="26305"/>
                  <a:pt x="8659" y="9180"/>
                  <a:pt x="10391" y="4690"/>
                </a:cubicBezTo>
                <a:cubicBezTo>
                  <a:pt x="12123" y="200"/>
                  <a:pt x="24053" y="-1788"/>
                  <a:pt x="25400" y="1996"/>
                </a:cubicBezTo>
                <a:cubicBezTo>
                  <a:pt x="26747" y="5780"/>
                  <a:pt x="18445" y="23239"/>
                  <a:pt x="18473" y="27396"/>
                </a:cubicBezTo>
                <a:cubicBezTo>
                  <a:pt x="18502" y="31553"/>
                  <a:pt x="23738" y="27433"/>
                  <a:pt x="25571" y="26937"/>
                </a:cubicBezTo>
                <a:cubicBezTo>
                  <a:pt x="27404" y="26441"/>
                  <a:pt x="28530" y="25216"/>
                  <a:pt x="29469" y="24422"/>
                </a:cubicBezTo>
                <a:cubicBezTo>
                  <a:pt x="30408" y="23628"/>
                  <a:pt x="30917" y="22550"/>
                  <a:pt x="31206" y="22175"/>
                </a:cubicBezTo>
              </a:path>
            </a:pathLst>
          </a:custGeom>
          <a:noFill/>
          <a:ln cap="flat" cmpd="sng" w="19050">
            <a:solidFill>
              <a:schemeClr val="dk2"/>
            </a:solidFill>
            <a:prstDash val="solid"/>
            <a:round/>
            <a:headEnd len="med" w="med" type="none"/>
            <a:tailEnd len="med" w="med" type="none"/>
          </a:ln>
        </p:spPr>
      </p:sp>
      <p:sp>
        <p:nvSpPr>
          <p:cNvPr id="396" name="Google Shape;396;p27"/>
          <p:cNvSpPr/>
          <p:nvPr/>
        </p:nvSpPr>
        <p:spPr>
          <a:xfrm>
            <a:off x="7316575" y="31774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27"/>
          <p:cNvSpPr/>
          <p:nvPr/>
        </p:nvSpPr>
        <p:spPr>
          <a:xfrm>
            <a:off x="7438675" y="320147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27"/>
          <p:cNvSpPr/>
          <p:nvPr/>
        </p:nvSpPr>
        <p:spPr>
          <a:xfrm>
            <a:off x="8411538" y="31473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27"/>
          <p:cNvSpPr/>
          <p:nvPr/>
        </p:nvSpPr>
        <p:spPr>
          <a:xfrm>
            <a:off x="8533650" y="31473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5" name="Google Shape;405;p28"/>
          <p:cNvPicPr preferRelativeResize="0"/>
          <p:nvPr/>
        </p:nvPicPr>
        <p:blipFill rotWithShape="1">
          <a:blip r:embed="rId3">
            <a:alphaModFix/>
          </a:blip>
          <a:srcRect b="2677" l="2339" r="2558" t="1353"/>
          <a:stretch/>
        </p:blipFill>
        <p:spPr>
          <a:xfrm>
            <a:off x="3332775" y="703713"/>
            <a:ext cx="4916848" cy="3956924"/>
          </a:xfrm>
          <a:prstGeom prst="rect">
            <a:avLst/>
          </a:prstGeom>
          <a:noFill/>
          <a:ln>
            <a:noFill/>
          </a:ln>
        </p:spPr>
      </p:pic>
      <p:sp>
        <p:nvSpPr>
          <p:cNvPr id="406" name="Google Shape;406;p28"/>
          <p:cNvSpPr txBox="1"/>
          <p:nvPr/>
        </p:nvSpPr>
        <p:spPr>
          <a:xfrm>
            <a:off x="8235125" y="4449075"/>
            <a:ext cx="81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Wikipedia</a:t>
            </a:r>
            <a:endParaRPr b="1" sz="1000">
              <a:solidFill>
                <a:schemeClr val="dk2"/>
              </a:solidFill>
            </a:endParaRPr>
          </a:p>
        </p:txBody>
      </p:sp>
      <p:sp>
        <p:nvSpPr>
          <p:cNvPr id="407" name="Google Shape;407;p28"/>
          <p:cNvSpPr/>
          <p:nvPr/>
        </p:nvSpPr>
        <p:spPr>
          <a:xfrm>
            <a:off x="776150" y="1457488"/>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Cross-link with </a:t>
            </a:r>
            <a:r>
              <a:rPr lang="en">
                <a:latin typeface="Fira Sans Extra Condensed"/>
                <a:ea typeface="Fira Sans Extra Condensed"/>
                <a:cs typeface="Fira Sans Extra Condensed"/>
                <a:sym typeface="Fira Sans Extra Condensed"/>
              </a:rPr>
              <a:t>formaldehyde</a:t>
            </a:r>
            <a:endParaRPr>
              <a:latin typeface="Fira Sans Extra Condensed"/>
              <a:ea typeface="Fira Sans Extra Condensed"/>
              <a:cs typeface="Fira Sans Extra Condensed"/>
              <a:sym typeface="Fira Sans Extra Condensed"/>
            </a:endParaRPr>
          </a:p>
        </p:txBody>
      </p:sp>
      <p:sp>
        <p:nvSpPr>
          <p:cNvPr id="408" name="Google Shape;408;p28"/>
          <p:cNvSpPr/>
          <p:nvPr/>
        </p:nvSpPr>
        <p:spPr>
          <a:xfrm>
            <a:off x="776150" y="2121763"/>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Restriction enzyme cutting</a:t>
            </a:r>
            <a:endParaRPr>
              <a:latin typeface="Fira Sans Extra Condensed"/>
              <a:ea typeface="Fira Sans Extra Condensed"/>
              <a:cs typeface="Fira Sans Extra Condensed"/>
              <a:sym typeface="Fira Sans Extra Condensed"/>
            </a:endParaRPr>
          </a:p>
        </p:txBody>
      </p:sp>
      <p:sp>
        <p:nvSpPr>
          <p:cNvPr id="409" name="Google Shape;409;p28"/>
          <p:cNvSpPr/>
          <p:nvPr/>
        </p:nvSpPr>
        <p:spPr>
          <a:xfrm>
            <a:off x="776150" y="2786038"/>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Proximity-based ligation</a:t>
            </a:r>
            <a:endParaRPr>
              <a:latin typeface="Fira Sans Extra Condensed"/>
              <a:ea typeface="Fira Sans Extra Condensed"/>
              <a:cs typeface="Fira Sans Extra Condensed"/>
              <a:sym typeface="Fira Sans Extra Condensed"/>
            </a:endParaRPr>
          </a:p>
        </p:txBody>
      </p:sp>
      <p:sp>
        <p:nvSpPr>
          <p:cNvPr id="410" name="Google Shape;410;p28"/>
          <p:cNvSpPr/>
          <p:nvPr/>
        </p:nvSpPr>
        <p:spPr>
          <a:xfrm>
            <a:off x="776150" y="3456250"/>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Library preparation</a:t>
            </a:r>
            <a:endParaRPr>
              <a:latin typeface="Fira Sans Extra Condensed"/>
              <a:ea typeface="Fira Sans Extra Condensed"/>
              <a:cs typeface="Fira Sans Extra Condensed"/>
              <a:sym typeface="Fira Sans Extra Condensed"/>
            </a:endParaRPr>
          </a:p>
        </p:txBody>
      </p:sp>
      <p:cxnSp>
        <p:nvCxnSpPr>
          <p:cNvPr id="411" name="Google Shape;411;p28"/>
          <p:cNvCxnSpPr>
            <a:stCxn id="407" idx="2"/>
            <a:endCxn id="408" idx="0"/>
          </p:cNvCxnSpPr>
          <p:nvPr/>
        </p:nvCxnSpPr>
        <p:spPr>
          <a:xfrm>
            <a:off x="1923500" y="1908088"/>
            <a:ext cx="0" cy="2136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28"/>
          <p:cNvCxnSpPr>
            <a:stCxn id="408" idx="2"/>
            <a:endCxn id="409" idx="0"/>
          </p:cNvCxnSpPr>
          <p:nvPr/>
        </p:nvCxnSpPr>
        <p:spPr>
          <a:xfrm>
            <a:off x="1923500" y="2572363"/>
            <a:ext cx="0" cy="213600"/>
          </a:xfrm>
          <a:prstGeom prst="straightConnector1">
            <a:avLst/>
          </a:prstGeom>
          <a:noFill/>
          <a:ln cap="flat" cmpd="sng" w="9525">
            <a:solidFill>
              <a:schemeClr val="dk2"/>
            </a:solidFill>
            <a:prstDash val="solid"/>
            <a:round/>
            <a:headEnd len="med" w="med" type="none"/>
            <a:tailEnd len="med" w="med" type="triangle"/>
          </a:ln>
        </p:spPr>
      </p:cxnSp>
      <p:cxnSp>
        <p:nvCxnSpPr>
          <p:cNvPr id="413" name="Google Shape;413;p28"/>
          <p:cNvCxnSpPr>
            <a:stCxn id="409" idx="2"/>
            <a:endCxn id="410" idx="0"/>
          </p:cNvCxnSpPr>
          <p:nvPr/>
        </p:nvCxnSpPr>
        <p:spPr>
          <a:xfrm>
            <a:off x="1923500" y="3236638"/>
            <a:ext cx="0" cy="2196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28"/>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Technologies for chromosome conformation capture</a:t>
            </a:r>
            <a:endParaRPr>
              <a:latin typeface="Fira Sans Extra Condensed"/>
              <a:ea typeface="Fira Sans Extra Condensed"/>
              <a:cs typeface="Fira Sans Extra Condensed"/>
              <a:sym typeface="Fira Sans Extra Condensed"/>
            </a:endParaRPr>
          </a:p>
        </p:txBody>
      </p:sp>
      <p:grpSp>
        <p:nvGrpSpPr>
          <p:cNvPr id="415" name="Google Shape;415;p28"/>
          <p:cNvGrpSpPr/>
          <p:nvPr/>
        </p:nvGrpSpPr>
        <p:grpSpPr>
          <a:xfrm>
            <a:off x="209" y="4999434"/>
            <a:ext cx="9143576" cy="144068"/>
            <a:chOff x="1087575" y="4866164"/>
            <a:chExt cx="8685008" cy="144111"/>
          </a:xfrm>
        </p:grpSpPr>
        <p:sp>
          <p:nvSpPr>
            <p:cNvPr id="416" name="Google Shape;416;p28"/>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417" name="Google Shape;417;p2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418" name="Google Shape;418;p2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419" name="Google Shape;419;p2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420" name="Google Shape;420;p2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6" name="Google Shape;426;p29"/>
          <p:cNvPicPr preferRelativeResize="0"/>
          <p:nvPr/>
        </p:nvPicPr>
        <p:blipFill rotWithShape="1">
          <a:blip r:embed="rId3">
            <a:alphaModFix/>
          </a:blip>
          <a:srcRect b="2677" l="2339" r="2558" t="1353"/>
          <a:stretch/>
        </p:blipFill>
        <p:spPr>
          <a:xfrm>
            <a:off x="3332775" y="703713"/>
            <a:ext cx="4916848" cy="3956924"/>
          </a:xfrm>
          <a:prstGeom prst="rect">
            <a:avLst/>
          </a:prstGeom>
          <a:noFill/>
          <a:ln>
            <a:noFill/>
          </a:ln>
        </p:spPr>
      </p:pic>
      <p:sp>
        <p:nvSpPr>
          <p:cNvPr id="427" name="Google Shape;427;p29"/>
          <p:cNvSpPr txBox="1"/>
          <p:nvPr/>
        </p:nvSpPr>
        <p:spPr>
          <a:xfrm>
            <a:off x="8235125" y="4449075"/>
            <a:ext cx="81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Wikipedia</a:t>
            </a:r>
            <a:endParaRPr b="1" sz="1000">
              <a:solidFill>
                <a:schemeClr val="dk2"/>
              </a:solidFill>
            </a:endParaRPr>
          </a:p>
        </p:txBody>
      </p:sp>
      <p:sp>
        <p:nvSpPr>
          <p:cNvPr id="428" name="Google Shape;428;p29"/>
          <p:cNvSpPr/>
          <p:nvPr/>
        </p:nvSpPr>
        <p:spPr>
          <a:xfrm>
            <a:off x="776150" y="1457488"/>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Cross-link with formaldehyde</a:t>
            </a:r>
            <a:endParaRPr>
              <a:latin typeface="Fira Sans Extra Condensed"/>
              <a:ea typeface="Fira Sans Extra Condensed"/>
              <a:cs typeface="Fira Sans Extra Condensed"/>
              <a:sym typeface="Fira Sans Extra Condensed"/>
            </a:endParaRPr>
          </a:p>
        </p:txBody>
      </p:sp>
      <p:sp>
        <p:nvSpPr>
          <p:cNvPr id="429" name="Google Shape;429;p29"/>
          <p:cNvSpPr/>
          <p:nvPr/>
        </p:nvSpPr>
        <p:spPr>
          <a:xfrm>
            <a:off x="776150" y="2121763"/>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Restriction enzyme cutting</a:t>
            </a:r>
            <a:endParaRPr>
              <a:latin typeface="Fira Sans Extra Condensed"/>
              <a:ea typeface="Fira Sans Extra Condensed"/>
              <a:cs typeface="Fira Sans Extra Condensed"/>
              <a:sym typeface="Fira Sans Extra Condensed"/>
            </a:endParaRPr>
          </a:p>
        </p:txBody>
      </p:sp>
      <p:sp>
        <p:nvSpPr>
          <p:cNvPr id="430" name="Google Shape;430;p29"/>
          <p:cNvSpPr/>
          <p:nvPr/>
        </p:nvSpPr>
        <p:spPr>
          <a:xfrm>
            <a:off x="776150" y="2786038"/>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Proximity-based ligation</a:t>
            </a:r>
            <a:endParaRPr>
              <a:latin typeface="Fira Sans Extra Condensed"/>
              <a:ea typeface="Fira Sans Extra Condensed"/>
              <a:cs typeface="Fira Sans Extra Condensed"/>
              <a:sym typeface="Fira Sans Extra Condensed"/>
            </a:endParaRPr>
          </a:p>
        </p:txBody>
      </p:sp>
      <p:sp>
        <p:nvSpPr>
          <p:cNvPr id="431" name="Google Shape;431;p29"/>
          <p:cNvSpPr/>
          <p:nvPr/>
        </p:nvSpPr>
        <p:spPr>
          <a:xfrm>
            <a:off x="776150" y="3456250"/>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Library preparation</a:t>
            </a:r>
            <a:endParaRPr>
              <a:latin typeface="Fira Sans Extra Condensed"/>
              <a:ea typeface="Fira Sans Extra Condensed"/>
              <a:cs typeface="Fira Sans Extra Condensed"/>
              <a:sym typeface="Fira Sans Extra Condensed"/>
            </a:endParaRPr>
          </a:p>
        </p:txBody>
      </p:sp>
      <p:cxnSp>
        <p:nvCxnSpPr>
          <p:cNvPr id="432" name="Google Shape;432;p29"/>
          <p:cNvCxnSpPr>
            <a:stCxn id="428" idx="2"/>
            <a:endCxn id="429" idx="0"/>
          </p:cNvCxnSpPr>
          <p:nvPr/>
        </p:nvCxnSpPr>
        <p:spPr>
          <a:xfrm>
            <a:off x="1923500" y="1908088"/>
            <a:ext cx="0" cy="21360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29"/>
          <p:cNvCxnSpPr>
            <a:stCxn id="429" idx="2"/>
            <a:endCxn id="430" idx="0"/>
          </p:cNvCxnSpPr>
          <p:nvPr/>
        </p:nvCxnSpPr>
        <p:spPr>
          <a:xfrm>
            <a:off x="1923500" y="2572363"/>
            <a:ext cx="0" cy="213600"/>
          </a:xfrm>
          <a:prstGeom prst="straightConnector1">
            <a:avLst/>
          </a:prstGeom>
          <a:noFill/>
          <a:ln cap="flat" cmpd="sng" w="9525">
            <a:solidFill>
              <a:schemeClr val="dk2"/>
            </a:solidFill>
            <a:prstDash val="solid"/>
            <a:round/>
            <a:headEnd len="med" w="med" type="none"/>
            <a:tailEnd len="med" w="med" type="triangle"/>
          </a:ln>
        </p:spPr>
      </p:cxnSp>
      <p:cxnSp>
        <p:nvCxnSpPr>
          <p:cNvPr id="434" name="Google Shape;434;p29"/>
          <p:cNvCxnSpPr>
            <a:stCxn id="430" idx="2"/>
            <a:endCxn id="431" idx="0"/>
          </p:cNvCxnSpPr>
          <p:nvPr/>
        </p:nvCxnSpPr>
        <p:spPr>
          <a:xfrm>
            <a:off x="1923500" y="3236638"/>
            <a:ext cx="0" cy="219600"/>
          </a:xfrm>
          <a:prstGeom prst="straightConnector1">
            <a:avLst/>
          </a:prstGeom>
          <a:noFill/>
          <a:ln cap="flat" cmpd="sng" w="9525">
            <a:solidFill>
              <a:schemeClr val="dk2"/>
            </a:solidFill>
            <a:prstDash val="solid"/>
            <a:round/>
            <a:headEnd len="med" w="med" type="none"/>
            <a:tailEnd len="med" w="med" type="triangle"/>
          </a:ln>
        </p:spPr>
      </p:cxnSp>
      <p:sp>
        <p:nvSpPr>
          <p:cNvPr id="435" name="Google Shape;435;p29"/>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Technologies for chromosome conformation capture</a:t>
            </a:r>
            <a:endParaRPr>
              <a:latin typeface="Fira Sans Extra Condensed"/>
              <a:ea typeface="Fira Sans Extra Condensed"/>
              <a:cs typeface="Fira Sans Extra Condensed"/>
              <a:sym typeface="Fira Sans Extra Condensed"/>
            </a:endParaRPr>
          </a:p>
        </p:txBody>
      </p:sp>
      <p:grpSp>
        <p:nvGrpSpPr>
          <p:cNvPr id="436" name="Google Shape;436;p29"/>
          <p:cNvGrpSpPr/>
          <p:nvPr/>
        </p:nvGrpSpPr>
        <p:grpSpPr>
          <a:xfrm>
            <a:off x="209" y="4999434"/>
            <a:ext cx="9143576" cy="144068"/>
            <a:chOff x="1087575" y="4866164"/>
            <a:chExt cx="8685008" cy="144111"/>
          </a:xfrm>
        </p:grpSpPr>
        <p:sp>
          <p:nvSpPr>
            <p:cNvPr id="437" name="Google Shape;437;p29"/>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438" name="Google Shape;438;p2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439" name="Google Shape;439;p2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440" name="Google Shape;440;p2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441" name="Google Shape;441;p2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442" name="Google Shape;442;p29"/>
          <p:cNvSpPr/>
          <p:nvPr/>
        </p:nvSpPr>
        <p:spPr>
          <a:xfrm>
            <a:off x="5800975" y="2064525"/>
            <a:ext cx="819000" cy="238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0"/>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Hi-C Bioinformatics</a:t>
            </a:r>
            <a:endParaRPr>
              <a:latin typeface="Fira Sans Extra Condensed"/>
              <a:ea typeface="Fira Sans Extra Condensed"/>
              <a:cs typeface="Fira Sans Extra Condensed"/>
              <a:sym typeface="Fira Sans Extra Condensed"/>
            </a:endParaRPr>
          </a:p>
        </p:txBody>
      </p:sp>
      <p:sp>
        <p:nvSpPr>
          <p:cNvPr id="448" name="Google Shape;44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49" name="Google Shape;449;p30"/>
          <p:cNvGrpSpPr/>
          <p:nvPr/>
        </p:nvGrpSpPr>
        <p:grpSpPr>
          <a:xfrm>
            <a:off x="209" y="4999434"/>
            <a:ext cx="9143576" cy="144068"/>
            <a:chOff x="1087575" y="4866164"/>
            <a:chExt cx="8685008" cy="144111"/>
          </a:xfrm>
        </p:grpSpPr>
        <p:sp>
          <p:nvSpPr>
            <p:cNvPr id="450" name="Google Shape;450;p30"/>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451" name="Google Shape;451;p3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452" name="Google Shape;452;p3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453" name="Google Shape;453;p3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454" name="Google Shape;454;p3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455" name="Google Shape;455;p30"/>
          <p:cNvSpPr txBox="1"/>
          <p:nvPr/>
        </p:nvSpPr>
        <p:spPr>
          <a:xfrm>
            <a:off x="-311600" y="1004875"/>
            <a:ext cx="22809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FASTQ</a:t>
            </a:r>
            <a:endParaRPr sz="1800">
              <a:solidFill>
                <a:schemeClr val="dk2"/>
              </a:solidFill>
            </a:endParaRPr>
          </a:p>
          <a:p>
            <a:pPr indent="0" lvl="0" marL="0" rtl="0" algn="ctr">
              <a:spcBef>
                <a:spcPts val="0"/>
              </a:spcBef>
              <a:spcAft>
                <a:spcPts val="0"/>
              </a:spcAft>
              <a:buNone/>
            </a:pPr>
            <a:r>
              <a:rPr lang="en" sz="1800">
                <a:solidFill>
                  <a:schemeClr val="dk2"/>
                </a:solidFill>
              </a:rPr>
              <a:t>files</a:t>
            </a:r>
            <a:endParaRPr sz="1800">
              <a:solidFill>
                <a:schemeClr val="dk2"/>
              </a:solidFill>
            </a:endParaRPr>
          </a:p>
        </p:txBody>
      </p:sp>
      <p:cxnSp>
        <p:nvCxnSpPr>
          <p:cNvPr id="456" name="Google Shape;456;p30"/>
          <p:cNvCxnSpPr/>
          <p:nvPr/>
        </p:nvCxnSpPr>
        <p:spPr>
          <a:xfrm>
            <a:off x="1526415" y="1177977"/>
            <a:ext cx="522600" cy="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30"/>
          <p:cNvSpPr/>
          <p:nvPr/>
        </p:nvSpPr>
        <p:spPr>
          <a:xfrm>
            <a:off x="2420600" y="882475"/>
            <a:ext cx="1704600" cy="5910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Aligning</a:t>
            </a:r>
            <a:endParaRPr>
              <a:solidFill>
                <a:schemeClr val="lt1"/>
              </a:solidFill>
            </a:endParaRPr>
          </a:p>
          <a:p>
            <a:pPr indent="0" lvl="0" marL="0" rtl="0" algn="ctr">
              <a:spcBef>
                <a:spcPts val="0"/>
              </a:spcBef>
              <a:spcAft>
                <a:spcPts val="0"/>
              </a:spcAft>
              <a:buNone/>
            </a:pPr>
            <a:r>
              <a:rPr lang="en">
                <a:solidFill>
                  <a:schemeClr val="lt1"/>
                </a:solidFill>
              </a:rPr>
              <a:t>Pairing</a:t>
            </a:r>
            <a:endParaRPr>
              <a:solidFill>
                <a:schemeClr val="lt1"/>
              </a:solidFill>
            </a:endParaRPr>
          </a:p>
        </p:txBody>
      </p:sp>
      <p:sp>
        <p:nvSpPr>
          <p:cNvPr id="458" name="Google Shape;458;p30"/>
          <p:cNvSpPr/>
          <p:nvPr/>
        </p:nvSpPr>
        <p:spPr>
          <a:xfrm>
            <a:off x="2420600" y="1686575"/>
            <a:ext cx="1704600" cy="5910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Filtering</a:t>
            </a:r>
            <a:endParaRPr>
              <a:solidFill>
                <a:schemeClr val="lt1"/>
              </a:solidFill>
            </a:endParaRPr>
          </a:p>
        </p:txBody>
      </p:sp>
      <p:sp>
        <p:nvSpPr>
          <p:cNvPr id="459" name="Google Shape;459;p30"/>
          <p:cNvSpPr/>
          <p:nvPr/>
        </p:nvSpPr>
        <p:spPr>
          <a:xfrm>
            <a:off x="2420600" y="2490675"/>
            <a:ext cx="1704600" cy="5910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Binning</a:t>
            </a:r>
            <a:endParaRPr>
              <a:solidFill>
                <a:schemeClr val="lt1"/>
              </a:solidFill>
            </a:endParaRPr>
          </a:p>
        </p:txBody>
      </p:sp>
      <p:sp>
        <p:nvSpPr>
          <p:cNvPr id="460" name="Google Shape;460;p30"/>
          <p:cNvSpPr/>
          <p:nvPr/>
        </p:nvSpPr>
        <p:spPr>
          <a:xfrm>
            <a:off x="2420600" y="3323825"/>
            <a:ext cx="1704600" cy="5910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Normalization</a:t>
            </a:r>
            <a:endParaRPr>
              <a:solidFill>
                <a:schemeClr val="lt1"/>
              </a:solidFill>
            </a:endParaRPr>
          </a:p>
        </p:txBody>
      </p:sp>
      <p:cxnSp>
        <p:nvCxnSpPr>
          <p:cNvPr id="461" name="Google Shape;461;p30"/>
          <p:cNvCxnSpPr>
            <a:stCxn id="457" idx="2"/>
            <a:endCxn id="458" idx="0"/>
          </p:cNvCxnSpPr>
          <p:nvPr/>
        </p:nvCxnSpPr>
        <p:spPr>
          <a:xfrm>
            <a:off x="3272900" y="1473475"/>
            <a:ext cx="0" cy="213000"/>
          </a:xfrm>
          <a:prstGeom prst="straightConnector1">
            <a:avLst/>
          </a:prstGeom>
          <a:noFill/>
          <a:ln cap="flat" cmpd="sng" w="9525">
            <a:solidFill>
              <a:schemeClr val="dk2"/>
            </a:solidFill>
            <a:prstDash val="solid"/>
            <a:round/>
            <a:headEnd len="med" w="med" type="none"/>
            <a:tailEnd len="med" w="med" type="triangle"/>
          </a:ln>
        </p:spPr>
      </p:cxnSp>
      <p:cxnSp>
        <p:nvCxnSpPr>
          <p:cNvPr id="462" name="Google Shape;462;p30"/>
          <p:cNvCxnSpPr/>
          <p:nvPr/>
        </p:nvCxnSpPr>
        <p:spPr>
          <a:xfrm>
            <a:off x="3272900" y="2292150"/>
            <a:ext cx="0" cy="2130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30"/>
          <p:cNvCxnSpPr/>
          <p:nvPr/>
        </p:nvCxnSpPr>
        <p:spPr>
          <a:xfrm>
            <a:off x="3272900" y="3096250"/>
            <a:ext cx="0" cy="213000"/>
          </a:xfrm>
          <a:prstGeom prst="straightConnector1">
            <a:avLst/>
          </a:prstGeom>
          <a:noFill/>
          <a:ln cap="flat" cmpd="sng" w="9525">
            <a:solidFill>
              <a:schemeClr val="dk2"/>
            </a:solidFill>
            <a:prstDash val="solid"/>
            <a:round/>
            <a:headEnd len="med" w="med" type="none"/>
            <a:tailEnd len="med" w="med" type="triangle"/>
          </a:ln>
        </p:spPr>
      </p:cxnSp>
      <p:cxnSp>
        <p:nvCxnSpPr>
          <p:cNvPr id="464" name="Google Shape;464;p30"/>
          <p:cNvCxnSpPr/>
          <p:nvPr/>
        </p:nvCxnSpPr>
        <p:spPr>
          <a:xfrm>
            <a:off x="4125190" y="3619327"/>
            <a:ext cx="522600" cy="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30"/>
          <p:cNvSpPr/>
          <p:nvPr/>
        </p:nvSpPr>
        <p:spPr>
          <a:xfrm>
            <a:off x="4647800" y="3323825"/>
            <a:ext cx="1704600" cy="5910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Downstream Analysis</a:t>
            </a:r>
            <a:endParaRPr>
              <a:solidFill>
                <a:schemeClr val="lt1"/>
              </a:solidFill>
            </a:endParaRPr>
          </a:p>
        </p:txBody>
      </p:sp>
      <p:cxnSp>
        <p:nvCxnSpPr>
          <p:cNvPr id="466" name="Google Shape;466;p30"/>
          <p:cNvCxnSpPr/>
          <p:nvPr/>
        </p:nvCxnSpPr>
        <p:spPr>
          <a:xfrm>
            <a:off x="6352390" y="3619327"/>
            <a:ext cx="522600" cy="0"/>
          </a:xfrm>
          <a:prstGeom prst="straightConnector1">
            <a:avLst/>
          </a:prstGeom>
          <a:noFill/>
          <a:ln cap="flat" cmpd="sng" w="9525">
            <a:solidFill>
              <a:schemeClr val="dk2"/>
            </a:solidFill>
            <a:prstDash val="solid"/>
            <a:round/>
            <a:headEnd len="med" w="med" type="none"/>
            <a:tailEnd len="med" w="med" type="triangle"/>
          </a:ln>
        </p:spPr>
      </p:cxnSp>
      <p:sp>
        <p:nvSpPr>
          <p:cNvPr id="467" name="Google Shape;467;p30"/>
          <p:cNvSpPr/>
          <p:nvPr/>
        </p:nvSpPr>
        <p:spPr>
          <a:xfrm>
            <a:off x="6875000" y="3446225"/>
            <a:ext cx="1704600" cy="3462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TADs</a:t>
            </a:r>
            <a:endParaRPr>
              <a:solidFill>
                <a:schemeClr val="lt1"/>
              </a:solidFill>
            </a:endParaRPr>
          </a:p>
        </p:txBody>
      </p:sp>
      <p:sp>
        <p:nvSpPr>
          <p:cNvPr id="468" name="Google Shape;468;p30"/>
          <p:cNvSpPr/>
          <p:nvPr/>
        </p:nvSpPr>
        <p:spPr>
          <a:xfrm>
            <a:off x="6875000" y="2963050"/>
            <a:ext cx="1704600" cy="3462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Compartments</a:t>
            </a:r>
            <a:endParaRPr>
              <a:solidFill>
                <a:schemeClr val="lt1"/>
              </a:solidFill>
            </a:endParaRPr>
          </a:p>
        </p:txBody>
      </p:sp>
      <p:sp>
        <p:nvSpPr>
          <p:cNvPr id="469" name="Google Shape;469;p30"/>
          <p:cNvSpPr/>
          <p:nvPr/>
        </p:nvSpPr>
        <p:spPr>
          <a:xfrm>
            <a:off x="6875000" y="3914825"/>
            <a:ext cx="1704600" cy="3462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Loops</a:t>
            </a:r>
            <a:endParaRPr>
              <a:solidFill>
                <a:schemeClr val="lt1"/>
              </a:solidFill>
            </a:endParaRPr>
          </a:p>
        </p:txBody>
      </p:sp>
      <p:sp>
        <p:nvSpPr>
          <p:cNvPr id="470" name="Google Shape;470;p30"/>
          <p:cNvSpPr/>
          <p:nvPr/>
        </p:nvSpPr>
        <p:spPr>
          <a:xfrm>
            <a:off x="4647800" y="1284475"/>
            <a:ext cx="1704600" cy="591000"/>
          </a:xfrm>
          <a:prstGeom prst="roundRect">
            <a:avLst>
              <a:gd fmla="val 16667" name="adj"/>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Visualization</a:t>
            </a:r>
            <a:endParaRPr>
              <a:solidFill>
                <a:schemeClr val="lt1"/>
              </a:solidFill>
            </a:endParaRPr>
          </a:p>
        </p:txBody>
      </p:sp>
      <p:pic>
        <p:nvPicPr>
          <p:cNvPr id="471" name="Google Shape;471;p30"/>
          <p:cNvPicPr preferRelativeResize="0"/>
          <p:nvPr/>
        </p:nvPicPr>
        <p:blipFill rotWithShape="1">
          <a:blip r:embed="rId3">
            <a:alphaModFix/>
          </a:blip>
          <a:srcRect b="25771" l="85460" r="0" t="66814"/>
          <a:stretch/>
        </p:blipFill>
        <p:spPr>
          <a:xfrm>
            <a:off x="6874998" y="983409"/>
            <a:ext cx="1704598" cy="1304100"/>
          </a:xfrm>
          <a:prstGeom prst="rect">
            <a:avLst/>
          </a:prstGeom>
          <a:noFill/>
          <a:ln>
            <a:noFill/>
          </a:ln>
        </p:spPr>
      </p:pic>
      <p:sp>
        <p:nvSpPr>
          <p:cNvPr id="472" name="Google Shape;472;p30"/>
          <p:cNvSpPr/>
          <p:nvPr/>
        </p:nvSpPr>
        <p:spPr>
          <a:xfrm>
            <a:off x="6725010" y="1351082"/>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30"/>
          <p:cNvSpPr/>
          <p:nvPr/>
        </p:nvSpPr>
        <p:spPr>
          <a:xfrm>
            <a:off x="8080575" y="882468"/>
            <a:ext cx="300300" cy="59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74" name="Google Shape;474;p30"/>
          <p:cNvCxnSpPr>
            <a:endCxn id="470" idx="1"/>
          </p:cNvCxnSpPr>
          <p:nvPr/>
        </p:nvCxnSpPr>
        <p:spPr>
          <a:xfrm rot="-5400000">
            <a:off x="3485600" y="2450575"/>
            <a:ext cx="2032800" cy="291600"/>
          </a:xfrm>
          <a:prstGeom prst="bentConnector2">
            <a:avLst/>
          </a:prstGeom>
          <a:noFill/>
          <a:ln cap="flat" cmpd="sng" w="9525">
            <a:solidFill>
              <a:schemeClr val="dk2"/>
            </a:solidFill>
            <a:prstDash val="solid"/>
            <a:round/>
            <a:headEnd len="med" w="med" type="none"/>
            <a:tailEnd len="med" w="med" type="triangle"/>
          </a:ln>
        </p:spPr>
      </p:cxnSp>
      <p:cxnSp>
        <p:nvCxnSpPr>
          <p:cNvPr id="475" name="Google Shape;475;p30"/>
          <p:cNvCxnSpPr>
            <a:endCxn id="468" idx="1"/>
          </p:cNvCxnSpPr>
          <p:nvPr/>
        </p:nvCxnSpPr>
        <p:spPr>
          <a:xfrm rot="-5400000">
            <a:off x="6487550" y="3232000"/>
            <a:ext cx="483300" cy="291600"/>
          </a:xfrm>
          <a:prstGeom prst="bentConnector2">
            <a:avLst/>
          </a:prstGeom>
          <a:noFill/>
          <a:ln cap="flat" cmpd="sng" w="9525">
            <a:solidFill>
              <a:schemeClr val="dk2"/>
            </a:solidFill>
            <a:prstDash val="solid"/>
            <a:round/>
            <a:headEnd len="med" w="med" type="none"/>
            <a:tailEnd len="med" w="med" type="triangle"/>
          </a:ln>
        </p:spPr>
      </p:cxnSp>
      <p:cxnSp>
        <p:nvCxnSpPr>
          <p:cNvPr id="476" name="Google Shape;476;p30"/>
          <p:cNvCxnSpPr>
            <a:endCxn id="469" idx="1"/>
          </p:cNvCxnSpPr>
          <p:nvPr/>
        </p:nvCxnSpPr>
        <p:spPr>
          <a:xfrm flipH="1" rot="-5400000">
            <a:off x="6494600" y="3707525"/>
            <a:ext cx="468000" cy="292800"/>
          </a:xfrm>
          <a:prstGeom prst="bent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482" name="Google Shape;48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83" name="Google Shape;483;p31"/>
          <p:cNvGrpSpPr/>
          <p:nvPr/>
        </p:nvGrpSpPr>
        <p:grpSpPr>
          <a:xfrm>
            <a:off x="209" y="4999434"/>
            <a:ext cx="9143576" cy="144068"/>
            <a:chOff x="1087575" y="4866164"/>
            <a:chExt cx="8685008" cy="144111"/>
          </a:xfrm>
        </p:grpSpPr>
        <p:sp>
          <p:nvSpPr>
            <p:cNvPr id="484" name="Google Shape;484;p31"/>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485" name="Google Shape;485;p3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486" name="Google Shape;486;p31"/>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487" name="Google Shape;487;p3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488" name="Google Shape;488;p3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489" name="Google Shape;489;p31"/>
          <p:cNvGrpSpPr/>
          <p:nvPr/>
        </p:nvGrpSpPr>
        <p:grpSpPr>
          <a:xfrm>
            <a:off x="933405" y="974990"/>
            <a:ext cx="4165831" cy="318016"/>
            <a:chOff x="5441527" y="881569"/>
            <a:chExt cx="2148000" cy="804900"/>
          </a:xfrm>
        </p:grpSpPr>
        <p:sp>
          <p:nvSpPr>
            <p:cNvPr id="490" name="Google Shape;490;p31"/>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492" name="Google Shape;492;p31"/>
          <p:cNvGrpSpPr/>
          <p:nvPr/>
        </p:nvGrpSpPr>
        <p:grpSpPr>
          <a:xfrm>
            <a:off x="1356081" y="1529443"/>
            <a:ext cx="3743153" cy="318016"/>
            <a:chOff x="5441526" y="881569"/>
            <a:chExt cx="2001900" cy="804900"/>
          </a:xfrm>
        </p:grpSpPr>
        <p:sp>
          <p:nvSpPr>
            <p:cNvPr id="493" name="Google Shape;493;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2. Malaria: </a:t>
              </a:r>
              <a:r>
                <a:rPr b="1" i="1" lang="en" sz="1200">
                  <a:solidFill>
                    <a:schemeClr val="dk1"/>
                  </a:solidFill>
                  <a:latin typeface="Fira Sans Extra Condensed"/>
                  <a:ea typeface="Fira Sans Extra Condensed"/>
                  <a:cs typeface="Fira Sans Extra Condensed"/>
                  <a:sym typeface="Fira Sans Extra Condensed"/>
                </a:rPr>
                <a:t>P. falciparum</a:t>
              </a:r>
              <a:r>
                <a:rPr b="1" lang="en" sz="1200">
                  <a:solidFill>
                    <a:schemeClr val="dk1"/>
                  </a:solidFill>
                  <a:latin typeface="Fira Sans Extra Condensed"/>
                  <a:ea typeface="Fira Sans Extra Condensed"/>
                  <a:cs typeface="Fira Sans Extra Condensed"/>
                  <a:sym typeface="Fira Sans Extra Condensed"/>
                </a:rPr>
                <a:t> life cycle and genome</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495" name="Google Shape;495;p31"/>
          <p:cNvGrpSpPr/>
          <p:nvPr/>
        </p:nvGrpSpPr>
        <p:grpSpPr>
          <a:xfrm>
            <a:off x="1356081" y="2083893"/>
            <a:ext cx="3743153" cy="318016"/>
            <a:chOff x="5441526" y="881569"/>
            <a:chExt cx="2001900" cy="804900"/>
          </a:xfrm>
        </p:grpSpPr>
        <p:sp>
          <p:nvSpPr>
            <p:cNvPr id="496" name="Google Shape;496;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498" name="Google Shape;498;p31"/>
          <p:cNvGrpSpPr/>
          <p:nvPr/>
        </p:nvGrpSpPr>
        <p:grpSpPr>
          <a:xfrm>
            <a:off x="1356081" y="2638343"/>
            <a:ext cx="3743153" cy="318016"/>
            <a:chOff x="5441526" y="881569"/>
            <a:chExt cx="2001900" cy="804900"/>
          </a:xfrm>
        </p:grpSpPr>
        <p:sp>
          <p:nvSpPr>
            <p:cNvPr id="499" name="Google Shape;499;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Fira Sans Extra Condensed Light"/>
                  <a:ea typeface="Fira Sans Extra Condensed Light"/>
                  <a:cs typeface="Fira Sans Extra Condensed Light"/>
                  <a:sym typeface="Fira Sans Extra Condensed Light"/>
                </a:rPr>
                <a:t>4.  Pipeline</a:t>
              </a:r>
              <a:endParaRPr sz="1200">
                <a:solidFill>
                  <a:srgbClr val="595959"/>
                </a:solidFill>
                <a:latin typeface="Fira Sans Extra Condensed Light"/>
                <a:ea typeface="Fira Sans Extra Condensed Light"/>
                <a:cs typeface="Fira Sans Extra Condensed Light"/>
                <a:sym typeface="Fira Sans Extra Condensed Light"/>
              </a:endParaRPr>
            </a:p>
          </p:txBody>
        </p:sp>
      </p:grpSp>
      <p:grpSp>
        <p:nvGrpSpPr>
          <p:cNvPr id="501" name="Google Shape;501;p31"/>
          <p:cNvGrpSpPr/>
          <p:nvPr/>
        </p:nvGrpSpPr>
        <p:grpSpPr>
          <a:xfrm>
            <a:off x="1373387" y="3192793"/>
            <a:ext cx="3708520" cy="318016"/>
            <a:chOff x="5441526" y="881569"/>
            <a:chExt cx="2001900" cy="804900"/>
          </a:xfrm>
        </p:grpSpPr>
        <p:sp>
          <p:nvSpPr>
            <p:cNvPr id="502" name="Google Shape;502;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504" name="Google Shape;504;p31"/>
          <p:cNvGrpSpPr/>
          <p:nvPr/>
        </p:nvGrpSpPr>
        <p:grpSpPr>
          <a:xfrm>
            <a:off x="1175903" y="3747243"/>
            <a:ext cx="3923324" cy="318016"/>
            <a:chOff x="5441526" y="881569"/>
            <a:chExt cx="2001900" cy="804900"/>
          </a:xfrm>
        </p:grpSpPr>
        <p:sp>
          <p:nvSpPr>
            <p:cNvPr id="505" name="Google Shape;505;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507" name="Google Shape;507;p31"/>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5" name="Google Shape;65;p14"/>
          <p:cNvGrpSpPr/>
          <p:nvPr/>
        </p:nvGrpSpPr>
        <p:grpSpPr>
          <a:xfrm>
            <a:off x="209" y="4999434"/>
            <a:ext cx="9143576" cy="144068"/>
            <a:chOff x="1087575" y="4866164"/>
            <a:chExt cx="8685008" cy="144111"/>
          </a:xfrm>
        </p:grpSpPr>
        <p:sp>
          <p:nvSpPr>
            <p:cNvPr id="66" name="Google Shape;66;p14"/>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7" name="Google Shape;67;p1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8" name="Google Shape;68;p1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9" name="Google Shape;69;p1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0" name="Google Shape;70;p1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71" name="Google Shape;71;p14"/>
          <p:cNvGrpSpPr/>
          <p:nvPr/>
        </p:nvGrpSpPr>
        <p:grpSpPr>
          <a:xfrm>
            <a:off x="933405" y="974990"/>
            <a:ext cx="4165831" cy="318016"/>
            <a:chOff x="5441527" y="881569"/>
            <a:chExt cx="2148000" cy="804900"/>
          </a:xfrm>
        </p:grpSpPr>
        <p:sp>
          <p:nvSpPr>
            <p:cNvPr id="72" name="Google Shape;72;p14"/>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1. </a:t>
              </a:r>
              <a:r>
                <a:rPr lang="en" sz="1200">
                  <a:solidFill>
                    <a:schemeClr val="dk1"/>
                  </a:solidFill>
                  <a:latin typeface="Fira Sans Extra Condensed Light"/>
                  <a:ea typeface="Fira Sans Extra Condensed Light"/>
                  <a:cs typeface="Fira Sans Extra Condensed Light"/>
                  <a:sym typeface="Fira Sans Extra Condensed Light"/>
                </a:rPr>
                <a:t>Introduction to 3D genome organization and Hi-C</a:t>
              </a:r>
              <a:endParaRPr sz="1200">
                <a:solidFill>
                  <a:schemeClr val="dk1"/>
                </a:solidFill>
                <a:latin typeface="Fira Sans Extra Condensed Light"/>
                <a:ea typeface="Fira Sans Extra Condensed Light"/>
                <a:cs typeface="Fira Sans Extra Condensed Light"/>
                <a:sym typeface="Fira Sans Extra Condensed Light"/>
              </a:endParaRPr>
            </a:p>
          </p:txBody>
        </p:sp>
      </p:grpSp>
      <p:grpSp>
        <p:nvGrpSpPr>
          <p:cNvPr id="74" name="Google Shape;74;p14"/>
          <p:cNvGrpSpPr/>
          <p:nvPr/>
        </p:nvGrpSpPr>
        <p:grpSpPr>
          <a:xfrm>
            <a:off x="1356081" y="1529443"/>
            <a:ext cx="3743153" cy="318016"/>
            <a:chOff x="5441526" y="881569"/>
            <a:chExt cx="2001900" cy="804900"/>
          </a:xfrm>
        </p:grpSpPr>
        <p:sp>
          <p:nvSpPr>
            <p:cNvPr id="75" name="Google Shape;75;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2. Malaria: </a:t>
              </a:r>
              <a:r>
                <a:rPr i="1" lang="en" sz="1200">
                  <a:solidFill>
                    <a:schemeClr val="dk1"/>
                  </a:solidFill>
                  <a:latin typeface="Fira Sans Extra Condensed Light"/>
                  <a:ea typeface="Fira Sans Extra Condensed Light"/>
                  <a:cs typeface="Fira Sans Extra Condensed Light"/>
                  <a:sym typeface="Fira Sans Extra Condensed Light"/>
                </a:rPr>
                <a:t>P. falciparum</a:t>
              </a:r>
              <a:r>
                <a:rPr lang="en" sz="1200">
                  <a:solidFill>
                    <a:schemeClr val="dk1"/>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7" name="Google Shape;77;p14"/>
          <p:cNvGrpSpPr/>
          <p:nvPr/>
        </p:nvGrpSpPr>
        <p:grpSpPr>
          <a:xfrm>
            <a:off x="1356081" y="2083893"/>
            <a:ext cx="3743153" cy="318016"/>
            <a:chOff x="5441526" y="881569"/>
            <a:chExt cx="2001900" cy="804900"/>
          </a:xfrm>
        </p:grpSpPr>
        <p:sp>
          <p:nvSpPr>
            <p:cNvPr id="78" name="Google Shape;78;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3</a:t>
              </a:r>
              <a:r>
                <a:rPr lang="en" sz="1200">
                  <a:solidFill>
                    <a:schemeClr val="dk1"/>
                  </a:solidFill>
                  <a:latin typeface="Fira Sans Extra Condensed Light"/>
                  <a:ea typeface="Fira Sans Extra Condensed Light"/>
                  <a:cs typeface="Fira Sans Extra Condensed Light"/>
                  <a:sym typeface="Fira Sans Extra Condensed Light"/>
                </a:rPr>
                <a:t>. </a:t>
              </a:r>
              <a:r>
                <a:rPr lang="en" sz="1200">
                  <a:solidFill>
                    <a:schemeClr val="dk1"/>
                  </a:solidFill>
                  <a:latin typeface="Fira Sans Extra Condensed Light"/>
                  <a:ea typeface="Fira Sans Extra Condensed Light"/>
                  <a:cs typeface="Fira Sans Extra Condensed Light"/>
                  <a:sym typeface="Fira Sans Extra Condensed Light"/>
                </a:rPr>
                <a:t>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80" name="Google Shape;80;p14"/>
          <p:cNvGrpSpPr/>
          <p:nvPr/>
        </p:nvGrpSpPr>
        <p:grpSpPr>
          <a:xfrm>
            <a:off x="1356081" y="2638343"/>
            <a:ext cx="3743153" cy="318016"/>
            <a:chOff x="5441526" y="881569"/>
            <a:chExt cx="2001900" cy="804900"/>
          </a:xfrm>
        </p:grpSpPr>
        <p:sp>
          <p:nvSpPr>
            <p:cNvPr id="81" name="Google Shape;81;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4</a:t>
              </a:r>
              <a:r>
                <a:rPr lang="en" sz="1200">
                  <a:solidFill>
                    <a:schemeClr val="dk1"/>
                  </a:solidFill>
                  <a:latin typeface="Fira Sans Extra Condensed Light"/>
                  <a:ea typeface="Fira Sans Extra Condensed Light"/>
                  <a:cs typeface="Fira Sans Extra Condensed Light"/>
                  <a:sym typeface="Fira Sans Extra Condensed Light"/>
                </a:rPr>
                <a:t>.  Pipeline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83" name="Google Shape;83;p14"/>
          <p:cNvGrpSpPr/>
          <p:nvPr/>
        </p:nvGrpSpPr>
        <p:grpSpPr>
          <a:xfrm>
            <a:off x="1373387" y="3192793"/>
            <a:ext cx="3708520" cy="318016"/>
            <a:chOff x="5441526" y="881569"/>
            <a:chExt cx="2001900" cy="804900"/>
          </a:xfrm>
        </p:grpSpPr>
        <p:sp>
          <p:nvSpPr>
            <p:cNvPr id="84" name="Google Shape;84;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5</a:t>
              </a:r>
              <a:r>
                <a:rPr lang="en" sz="1200">
                  <a:solidFill>
                    <a:schemeClr val="dk1"/>
                  </a:solidFill>
                  <a:latin typeface="Fira Sans Extra Condensed Light"/>
                  <a:ea typeface="Fira Sans Extra Condensed Light"/>
                  <a:cs typeface="Fira Sans Extra Condensed Light"/>
                  <a:sym typeface="Fira Sans Extra Condensed Light"/>
                </a:rPr>
                <a:t>.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86" name="Google Shape;86;p14"/>
          <p:cNvGrpSpPr/>
          <p:nvPr/>
        </p:nvGrpSpPr>
        <p:grpSpPr>
          <a:xfrm>
            <a:off x="1175903" y="3747243"/>
            <a:ext cx="3923324" cy="318016"/>
            <a:chOff x="5441526" y="881569"/>
            <a:chExt cx="2001900" cy="804900"/>
          </a:xfrm>
        </p:grpSpPr>
        <p:sp>
          <p:nvSpPr>
            <p:cNvPr id="87" name="Google Shape;87;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6</a:t>
              </a:r>
              <a:r>
                <a:rPr lang="en" sz="1200">
                  <a:solidFill>
                    <a:schemeClr val="dk1"/>
                  </a:solidFill>
                  <a:latin typeface="Fira Sans Extra Condensed Light"/>
                  <a:ea typeface="Fira Sans Extra Condensed Light"/>
                  <a:cs typeface="Fira Sans Extra Condensed Light"/>
                  <a:sym typeface="Fira Sans Extra Condensed Light"/>
                </a:rPr>
                <a:t>.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89" name="Google Shape;89;p14"/>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3" name="Google Shape;513;p32"/>
          <p:cNvPicPr preferRelativeResize="0"/>
          <p:nvPr/>
        </p:nvPicPr>
        <p:blipFill>
          <a:blip r:embed="rId3">
            <a:alphaModFix/>
          </a:blip>
          <a:stretch>
            <a:fillRect/>
          </a:stretch>
        </p:blipFill>
        <p:spPr>
          <a:xfrm>
            <a:off x="4903200" y="810075"/>
            <a:ext cx="3214101" cy="1922275"/>
          </a:xfrm>
          <a:prstGeom prst="rect">
            <a:avLst/>
          </a:prstGeom>
          <a:noFill/>
          <a:ln cap="flat" cmpd="sng" w="9525">
            <a:solidFill>
              <a:schemeClr val="dk2"/>
            </a:solidFill>
            <a:prstDash val="solid"/>
            <a:round/>
            <a:headEnd len="sm" w="sm" type="none"/>
            <a:tailEnd len="sm" w="sm" type="none"/>
          </a:ln>
        </p:spPr>
      </p:pic>
      <p:sp>
        <p:nvSpPr>
          <p:cNvPr id="514" name="Google Shape;514;p32"/>
          <p:cNvSpPr/>
          <p:nvPr/>
        </p:nvSpPr>
        <p:spPr>
          <a:xfrm>
            <a:off x="191575" y="3317475"/>
            <a:ext cx="2162700" cy="1122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Malaria is a m</a:t>
            </a:r>
            <a:r>
              <a:rPr lang="en">
                <a:latin typeface="Fira Sans Extra Condensed"/>
                <a:ea typeface="Fira Sans Extra Condensed"/>
                <a:cs typeface="Fira Sans Extra Condensed"/>
                <a:sym typeface="Fira Sans Extra Condensed"/>
              </a:rPr>
              <a:t>osquito blood-borne disease caused by a parasite. </a:t>
            </a:r>
            <a:endParaRPr>
              <a:latin typeface="Fira Sans Extra Condensed"/>
              <a:ea typeface="Fira Sans Extra Condensed"/>
              <a:cs typeface="Fira Sans Extra Condensed"/>
              <a:sym typeface="Fira Sans Extra Condensed"/>
            </a:endParaRPr>
          </a:p>
        </p:txBody>
      </p:sp>
      <p:sp>
        <p:nvSpPr>
          <p:cNvPr id="515" name="Google Shape;515;p32"/>
          <p:cNvSpPr/>
          <p:nvPr/>
        </p:nvSpPr>
        <p:spPr>
          <a:xfrm>
            <a:off x="4594675" y="3317475"/>
            <a:ext cx="2162700" cy="1122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Malaria affects mainly developing countries with tropical climates,  ~85 countries according to the WHO (2023).</a:t>
            </a:r>
            <a:endParaRPr>
              <a:latin typeface="Fira Sans Extra Condensed"/>
              <a:ea typeface="Fira Sans Extra Condensed"/>
              <a:cs typeface="Fira Sans Extra Condensed"/>
              <a:sym typeface="Fira Sans Extra Condensed"/>
            </a:endParaRPr>
          </a:p>
        </p:txBody>
      </p:sp>
      <p:sp>
        <p:nvSpPr>
          <p:cNvPr id="516" name="Google Shape;516;p32"/>
          <p:cNvSpPr/>
          <p:nvPr/>
        </p:nvSpPr>
        <p:spPr>
          <a:xfrm>
            <a:off x="6796225" y="3317475"/>
            <a:ext cx="2162700" cy="11229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Of the population affected, 80% are children under 5.</a:t>
            </a:r>
            <a:endParaRPr>
              <a:solidFill>
                <a:schemeClr val="dk1"/>
              </a:solidFill>
              <a:latin typeface="Fira Sans Extra Condensed"/>
              <a:ea typeface="Fira Sans Extra Condensed"/>
              <a:cs typeface="Fira Sans Extra Condensed"/>
              <a:sym typeface="Fira Sans Extra Condensed"/>
            </a:endParaRPr>
          </a:p>
        </p:txBody>
      </p:sp>
      <p:sp>
        <p:nvSpPr>
          <p:cNvPr id="517" name="Google Shape;517;p32"/>
          <p:cNvSpPr/>
          <p:nvPr/>
        </p:nvSpPr>
        <p:spPr>
          <a:xfrm>
            <a:off x="2393125" y="3317475"/>
            <a:ext cx="2162700" cy="1122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In 2022, 249 million cases of malaria were reported of which 608 000 ended up in fatality  (WHO, 2023).</a:t>
            </a:r>
            <a:endParaRPr>
              <a:latin typeface="Fira Sans Extra Condensed"/>
              <a:ea typeface="Fira Sans Extra Condensed"/>
              <a:cs typeface="Fira Sans Extra Condensed"/>
              <a:sym typeface="Fira Sans Extra Condensed"/>
            </a:endParaRPr>
          </a:p>
        </p:txBody>
      </p:sp>
      <p:pic>
        <p:nvPicPr>
          <p:cNvPr id="518" name="Google Shape;518;p32"/>
          <p:cNvPicPr preferRelativeResize="0"/>
          <p:nvPr/>
        </p:nvPicPr>
        <p:blipFill>
          <a:blip r:embed="rId4">
            <a:alphaModFix/>
          </a:blip>
          <a:stretch>
            <a:fillRect/>
          </a:stretch>
        </p:blipFill>
        <p:spPr>
          <a:xfrm>
            <a:off x="1046475" y="898987"/>
            <a:ext cx="3029500" cy="1833375"/>
          </a:xfrm>
          <a:prstGeom prst="rect">
            <a:avLst/>
          </a:prstGeom>
          <a:noFill/>
          <a:ln cap="flat" cmpd="sng" w="9525">
            <a:solidFill>
              <a:schemeClr val="dk2"/>
            </a:solidFill>
            <a:prstDash val="solid"/>
            <a:round/>
            <a:headEnd len="sm" w="sm" type="none"/>
            <a:tailEnd len="sm" w="sm" type="none"/>
          </a:ln>
        </p:spPr>
      </p:pic>
      <p:sp>
        <p:nvSpPr>
          <p:cNvPr id="519" name="Google Shape;519;p32"/>
          <p:cNvSpPr txBox="1"/>
          <p:nvPr/>
        </p:nvSpPr>
        <p:spPr>
          <a:xfrm>
            <a:off x="8049925" y="2732350"/>
            <a:ext cx="90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ECDC, CDC</a:t>
            </a:r>
            <a:endParaRPr b="1" sz="1000">
              <a:solidFill>
                <a:schemeClr val="dk2"/>
              </a:solidFill>
            </a:endParaRPr>
          </a:p>
        </p:txBody>
      </p:sp>
      <p:sp>
        <p:nvSpPr>
          <p:cNvPr id="520" name="Google Shape;520;p3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Malaria</a:t>
            </a:r>
            <a:endParaRPr>
              <a:latin typeface="Fira Sans Extra Condensed"/>
              <a:ea typeface="Fira Sans Extra Condensed"/>
              <a:cs typeface="Fira Sans Extra Condensed"/>
              <a:sym typeface="Fira Sans Extra Condensed"/>
            </a:endParaRPr>
          </a:p>
        </p:txBody>
      </p:sp>
      <p:grpSp>
        <p:nvGrpSpPr>
          <p:cNvPr id="521" name="Google Shape;521;p32"/>
          <p:cNvGrpSpPr/>
          <p:nvPr/>
        </p:nvGrpSpPr>
        <p:grpSpPr>
          <a:xfrm>
            <a:off x="209" y="4999434"/>
            <a:ext cx="9143576" cy="144068"/>
            <a:chOff x="1087575" y="4866164"/>
            <a:chExt cx="8685008" cy="144111"/>
          </a:xfrm>
        </p:grpSpPr>
        <p:sp>
          <p:nvSpPr>
            <p:cNvPr id="522" name="Google Shape;522;p32"/>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23" name="Google Shape;523;p3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24" name="Google Shape;524;p32"/>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25" name="Google Shape;525;p3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26" name="Google Shape;526;p3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33"/>
          <p:cNvSpPr txBox="1"/>
          <p:nvPr>
            <p:ph idx="1" type="body"/>
          </p:nvPr>
        </p:nvSpPr>
        <p:spPr>
          <a:xfrm>
            <a:off x="734650" y="993700"/>
            <a:ext cx="3543900" cy="643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i="1" lang="en" sz="1400">
                <a:latin typeface="Fira Sans Extra Condensed"/>
                <a:ea typeface="Fira Sans Extra Condensed"/>
                <a:cs typeface="Fira Sans Extra Condensed"/>
                <a:sym typeface="Fira Sans Extra Condensed"/>
              </a:rPr>
              <a:t>Plasmodium</a:t>
            </a:r>
            <a:r>
              <a:rPr lang="en" sz="1400">
                <a:latin typeface="Fira Sans Extra Condensed"/>
                <a:ea typeface="Fira Sans Extra Condensed"/>
                <a:cs typeface="Fira Sans Extra Condensed"/>
                <a:sym typeface="Fira Sans Extra Condensed"/>
              </a:rPr>
              <a:t> is a genus of eukaryotic obligated-parasites, including over 200 species. </a:t>
            </a:r>
            <a:endParaRPr sz="1400">
              <a:latin typeface="Fira Sans Extra Condensed"/>
              <a:ea typeface="Fira Sans Extra Condensed"/>
              <a:cs typeface="Fira Sans Extra Condensed"/>
              <a:sym typeface="Fira Sans Extra Condensed"/>
            </a:endParaRPr>
          </a:p>
        </p:txBody>
      </p:sp>
      <p:pic>
        <p:nvPicPr>
          <p:cNvPr id="533" name="Google Shape;533;p33"/>
          <p:cNvPicPr preferRelativeResize="0"/>
          <p:nvPr/>
        </p:nvPicPr>
        <p:blipFill>
          <a:blip r:embed="rId3">
            <a:alphaModFix/>
          </a:blip>
          <a:stretch>
            <a:fillRect/>
          </a:stretch>
        </p:blipFill>
        <p:spPr>
          <a:xfrm>
            <a:off x="5162375" y="882199"/>
            <a:ext cx="2850925" cy="3460100"/>
          </a:xfrm>
          <a:prstGeom prst="rect">
            <a:avLst/>
          </a:prstGeom>
          <a:noFill/>
          <a:ln cap="flat" cmpd="sng" w="9525">
            <a:solidFill>
              <a:schemeClr val="dk2"/>
            </a:solidFill>
            <a:prstDash val="solid"/>
            <a:round/>
            <a:headEnd len="sm" w="sm" type="none"/>
            <a:tailEnd len="sm" w="sm" type="none"/>
          </a:ln>
        </p:spPr>
      </p:pic>
      <p:cxnSp>
        <p:nvCxnSpPr>
          <p:cNvPr id="534" name="Google Shape;534;p33"/>
          <p:cNvCxnSpPr/>
          <p:nvPr/>
        </p:nvCxnSpPr>
        <p:spPr>
          <a:xfrm>
            <a:off x="659200" y="2608800"/>
            <a:ext cx="3694800" cy="6900"/>
          </a:xfrm>
          <a:prstGeom prst="straightConnector1">
            <a:avLst/>
          </a:prstGeom>
          <a:noFill/>
          <a:ln cap="flat" cmpd="sng" w="9525">
            <a:solidFill>
              <a:srgbClr val="3D85C6"/>
            </a:solidFill>
            <a:prstDash val="solid"/>
            <a:round/>
            <a:headEnd len="med" w="med" type="none"/>
            <a:tailEnd len="med" w="med" type="none"/>
          </a:ln>
        </p:spPr>
      </p:cxnSp>
      <p:sp>
        <p:nvSpPr>
          <p:cNvPr id="535" name="Google Shape;535;p33"/>
          <p:cNvSpPr txBox="1"/>
          <p:nvPr>
            <p:ph idx="1" type="body"/>
          </p:nvPr>
        </p:nvSpPr>
        <p:spPr>
          <a:xfrm>
            <a:off x="734650" y="2714050"/>
            <a:ext cx="3543900" cy="675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i="1" lang="en" sz="1400">
                <a:latin typeface="Fira Sans Extra Condensed"/>
                <a:ea typeface="Fira Sans Extra Condensed"/>
                <a:cs typeface="Fira Sans Extra Condensed"/>
                <a:sym typeface="Fira Sans Extra Condensed"/>
              </a:rPr>
              <a:t>P. falciparum</a:t>
            </a:r>
            <a:r>
              <a:rPr lang="en" sz="1400">
                <a:latin typeface="Fira Sans Extra Condensed"/>
                <a:ea typeface="Fira Sans Extra Condensed"/>
                <a:cs typeface="Fira Sans Extra Condensed"/>
                <a:sym typeface="Fira Sans Extra Condensed"/>
              </a:rPr>
              <a:t> is a unicellular pathogen, causing the deadliest form of malaria in humans. </a:t>
            </a:r>
            <a:endParaRPr sz="1400">
              <a:latin typeface="Fira Sans Extra Condensed"/>
              <a:ea typeface="Fira Sans Extra Condensed"/>
              <a:cs typeface="Fira Sans Extra Condensed"/>
              <a:sym typeface="Fira Sans Extra Condensed"/>
            </a:endParaRPr>
          </a:p>
        </p:txBody>
      </p:sp>
      <p:sp>
        <p:nvSpPr>
          <p:cNvPr id="536" name="Google Shape;536;p33"/>
          <p:cNvSpPr txBox="1"/>
          <p:nvPr>
            <p:ph idx="1" type="body"/>
          </p:nvPr>
        </p:nvSpPr>
        <p:spPr>
          <a:xfrm>
            <a:off x="734650" y="1735250"/>
            <a:ext cx="3543900" cy="775200"/>
          </a:xfrm>
          <a:prstGeom prst="rect">
            <a:avLst/>
          </a:prstGeom>
        </p:spPr>
        <p:txBody>
          <a:bodyPr anchorCtr="0" anchor="t" bIns="91425" lIns="91425" spcFirstLastPara="1" rIns="91425" wrap="square" tIns="91425">
            <a:normAutofit fontScale="92500"/>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They have a complex </a:t>
            </a:r>
            <a:r>
              <a:rPr b="1" lang="en" sz="1400">
                <a:latin typeface="Fira Sans Extra Condensed"/>
                <a:ea typeface="Fira Sans Extra Condensed"/>
                <a:cs typeface="Fira Sans Extra Condensed"/>
                <a:sym typeface="Fira Sans Extra Condensed"/>
              </a:rPr>
              <a:t>life cycle</a:t>
            </a:r>
            <a:r>
              <a:rPr lang="en" sz="1400">
                <a:latin typeface="Fira Sans Extra Condensed"/>
                <a:ea typeface="Fira Sans Extra Condensed"/>
                <a:cs typeface="Fira Sans Extra Condensed"/>
                <a:sym typeface="Fira Sans Extra Condensed"/>
              </a:rPr>
              <a:t>, first growing within a tissue and later invading the red blood cells.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p:txBody>
      </p:sp>
      <p:sp>
        <p:nvSpPr>
          <p:cNvPr id="537" name="Google Shape;537;p33"/>
          <p:cNvSpPr txBox="1"/>
          <p:nvPr>
            <p:ph idx="1" type="body"/>
          </p:nvPr>
        </p:nvSpPr>
        <p:spPr>
          <a:xfrm>
            <a:off x="734650" y="3457363"/>
            <a:ext cx="3543900" cy="613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en" sz="1400">
                <a:latin typeface="Fira Sans Extra Condensed"/>
                <a:ea typeface="Fira Sans Extra Condensed"/>
                <a:cs typeface="Fira Sans Extra Condensed"/>
                <a:sym typeface="Fira Sans Extra Condensed"/>
              </a:rPr>
              <a:t>P. falciparum</a:t>
            </a:r>
            <a:r>
              <a:rPr lang="en" sz="1400">
                <a:latin typeface="Fira Sans Extra Condensed"/>
                <a:ea typeface="Fira Sans Extra Condensed"/>
                <a:cs typeface="Fira Sans Extra Condensed"/>
                <a:sym typeface="Fira Sans Extra Condensed"/>
              </a:rPr>
              <a:t> is responsible for 50% of the total cases of malaria.</a:t>
            </a:r>
            <a:endParaRPr sz="1400">
              <a:latin typeface="Fira Sans Extra Condensed"/>
              <a:ea typeface="Fira Sans Extra Condensed"/>
              <a:cs typeface="Fira Sans Extra Condensed"/>
              <a:sym typeface="Fira Sans Extra Condensed"/>
            </a:endParaRPr>
          </a:p>
        </p:txBody>
      </p:sp>
      <p:sp>
        <p:nvSpPr>
          <p:cNvPr id="538" name="Google Shape;538;p3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overview</a:t>
            </a:r>
            <a:endParaRPr>
              <a:latin typeface="Fira Sans Extra Condensed"/>
              <a:ea typeface="Fira Sans Extra Condensed"/>
              <a:cs typeface="Fira Sans Extra Condensed"/>
              <a:sym typeface="Fira Sans Extra Condensed"/>
            </a:endParaRPr>
          </a:p>
        </p:txBody>
      </p:sp>
      <p:grpSp>
        <p:nvGrpSpPr>
          <p:cNvPr id="539" name="Google Shape;539;p33"/>
          <p:cNvGrpSpPr/>
          <p:nvPr/>
        </p:nvGrpSpPr>
        <p:grpSpPr>
          <a:xfrm>
            <a:off x="209" y="4999434"/>
            <a:ext cx="9143576" cy="144068"/>
            <a:chOff x="1087575" y="4866164"/>
            <a:chExt cx="8685008" cy="144111"/>
          </a:xfrm>
        </p:grpSpPr>
        <p:sp>
          <p:nvSpPr>
            <p:cNvPr id="540" name="Google Shape;540;p33"/>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41" name="Google Shape;541;p3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42" name="Google Shape;542;p33"/>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43" name="Google Shape;543;p3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44" name="Google Shape;544;p3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545" name="Google Shape;545;p33"/>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mmv.org</a:t>
            </a:r>
            <a:endParaRPr b="1" sz="10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34"/>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Le Roch, 2019</a:t>
            </a:r>
            <a:endParaRPr b="1" sz="1000">
              <a:solidFill>
                <a:schemeClr val="dk2"/>
              </a:solidFill>
            </a:endParaRPr>
          </a:p>
        </p:txBody>
      </p:sp>
      <p:pic>
        <p:nvPicPr>
          <p:cNvPr id="552" name="Google Shape;552;p34"/>
          <p:cNvPicPr preferRelativeResize="0"/>
          <p:nvPr/>
        </p:nvPicPr>
        <p:blipFill rotWithShape="1">
          <a:blip r:embed="rId3">
            <a:alphaModFix/>
          </a:blip>
          <a:srcRect b="0" l="3446" r="0" t="0"/>
          <a:stretch/>
        </p:blipFill>
        <p:spPr>
          <a:xfrm>
            <a:off x="2114662" y="782164"/>
            <a:ext cx="5386066" cy="3579175"/>
          </a:xfrm>
          <a:prstGeom prst="rect">
            <a:avLst/>
          </a:prstGeom>
          <a:noFill/>
          <a:ln cap="flat" cmpd="sng" w="9525">
            <a:solidFill>
              <a:schemeClr val="dk2"/>
            </a:solidFill>
            <a:prstDash val="solid"/>
            <a:round/>
            <a:headEnd len="sm" w="sm" type="none"/>
            <a:tailEnd len="sm" w="sm" type="none"/>
          </a:ln>
        </p:spPr>
      </p:pic>
      <p:sp>
        <p:nvSpPr>
          <p:cNvPr id="553" name="Google Shape;553;p34"/>
          <p:cNvSpPr txBox="1"/>
          <p:nvPr/>
        </p:nvSpPr>
        <p:spPr>
          <a:xfrm>
            <a:off x="2223600" y="884400"/>
            <a:ext cx="113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rPr>
              <a:t>Sexual stage</a:t>
            </a:r>
            <a:endParaRPr b="1" sz="1100">
              <a:solidFill>
                <a:schemeClr val="dk2"/>
              </a:solidFill>
            </a:endParaRPr>
          </a:p>
        </p:txBody>
      </p:sp>
      <p:sp>
        <p:nvSpPr>
          <p:cNvPr id="554" name="Google Shape;554;p34"/>
          <p:cNvSpPr txBox="1"/>
          <p:nvPr/>
        </p:nvSpPr>
        <p:spPr>
          <a:xfrm>
            <a:off x="2223600" y="3878900"/>
            <a:ext cx="113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rPr>
              <a:t>As</a:t>
            </a:r>
            <a:r>
              <a:rPr b="1" lang="en" sz="1100">
                <a:solidFill>
                  <a:schemeClr val="dk2"/>
                </a:solidFill>
              </a:rPr>
              <a:t>exual stage</a:t>
            </a:r>
            <a:endParaRPr b="1" sz="1100">
              <a:solidFill>
                <a:schemeClr val="dk2"/>
              </a:solidFill>
            </a:endParaRPr>
          </a:p>
        </p:txBody>
      </p:sp>
      <p:sp>
        <p:nvSpPr>
          <p:cNvPr id="555" name="Google Shape;555;p3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life cycle</a:t>
            </a:r>
            <a:endParaRPr>
              <a:latin typeface="Fira Sans Extra Condensed"/>
              <a:ea typeface="Fira Sans Extra Condensed"/>
              <a:cs typeface="Fira Sans Extra Condensed"/>
              <a:sym typeface="Fira Sans Extra Condensed"/>
            </a:endParaRPr>
          </a:p>
        </p:txBody>
      </p:sp>
      <p:grpSp>
        <p:nvGrpSpPr>
          <p:cNvPr id="556" name="Google Shape;556;p34"/>
          <p:cNvGrpSpPr/>
          <p:nvPr/>
        </p:nvGrpSpPr>
        <p:grpSpPr>
          <a:xfrm>
            <a:off x="209" y="4999434"/>
            <a:ext cx="9143576" cy="144068"/>
            <a:chOff x="1087575" y="4866164"/>
            <a:chExt cx="8685008" cy="144111"/>
          </a:xfrm>
        </p:grpSpPr>
        <p:sp>
          <p:nvSpPr>
            <p:cNvPr id="557" name="Google Shape;557;p34"/>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58" name="Google Shape;558;p3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59" name="Google Shape;559;p3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60" name="Google Shape;560;p3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61" name="Google Shape;561;p3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562" name="Google Shape;562;p34"/>
          <p:cNvSpPr txBox="1"/>
          <p:nvPr/>
        </p:nvSpPr>
        <p:spPr>
          <a:xfrm>
            <a:off x="2114650" y="4365500"/>
            <a:ext cx="36312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IDC - </a:t>
            </a:r>
            <a:r>
              <a:rPr lang="en" sz="1000">
                <a:solidFill>
                  <a:schemeClr val="dk1"/>
                </a:solidFill>
                <a:latin typeface="Fira Sans Extra Condensed"/>
                <a:ea typeface="Fira Sans Extra Condensed"/>
                <a:cs typeface="Fira Sans Extra Condensed"/>
                <a:sym typeface="Fira Sans Extra Condensed"/>
              </a:rPr>
              <a:t>Intraerythrocytic developmental cycle </a:t>
            </a:r>
            <a:endParaRPr sz="1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8" name="Google Shape;568;p35"/>
          <p:cNvPicPr preferRelativeResize="0"/>
          <p:nvPr/>
        </p:nvPicPr>
        <p:blipFill rotWithShape="1">
          <a:blip r:embed="rId3">
            <a:alphaModFix/>
          </a:blip>
          <a:srcRect b="0" l="22173" r="6622" t="0"/>
          <a:stretch/>
        </p:blipFill>
        <p:spPr>
          <a:xfrm>
            <a:off x="3327325" y="1671725"/>
            <a:ext cx="1996500" cy="1897200"/>
          </a:xfrm>
          <a:prstGeom prst="ellipse">
            <a:avLst/>
          </a:prstGeom>
          <a:noFill/>
          <a:ln cap="flat" cmpd="sng" w="9525">
            <a:solidFill>
              <a:schemeClr val="dk2"/>
            </a:solidFill>
            <a:prstDash val="solid"/>
            <a:round/>
            <a:headEnd len="sm" w="sm" type="none"/>
            <a:tailEnd len="sm" w="sm" type="none"/>
          </a:ln>
        </p:spPr>
      </p:pic>
      <p:sp>
        <p:nvSpPr>
          <p:cNvPr id="569" name="Google Shape;569;p35"/>
          <p:cNvSpPr/>
          <p:nvPr/>
        </p:nvSpPr>
        <p:spPr>
          <a:xfrm>
            <a:off x="589225" y="140142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23 megabases long</a:t>
            </a:r>
            <a:endParaRPr>
              <a:latin typeface="Fira Sans Extra Condensed"/>
              <a:ea typeface="Fira Sans Extra Condensed"/>
              <a:cs typeface="Fira Sans Extra Condensed"/>
              <a:sym typeface="Fira Sans Extra Condensed"/>
            </a:endParaRPr>
          </a:p>
        </p:txBody>
      </p:sp>
      <p:sp>
        <p:nvSpPr>
          <p:cNvPr id="570" name="Google Shape;570;p35"/>
          <p:cNvSpPr/>
          <p:nvPr/>
        </p:nvSpPr>
        <p:spPr>
          <a:xfrm>
            <a:off x="589225" y="2436600"/>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14 chromosomes</a:t>
            </a:r>
            <a:endParaRPr>
              <a:latin typeface="Fira Sans Extra Condensed"/>
              <a:ea typeface="Fira Sans Extra Condensed"/>
              <a:cs typeface="Fira Sans Extra Condensed"/>
              <a:sym typeface="Fira Sans Extra Condensed"/>
            </a:endParaRPr>
          </a:p>
        </p:txBody>
      </p:sp>
      <p:sp>
        <p:nvSpPr>
          <p:cNvPr id="571" name="Google Shape;571;p35"/>
          <p:cNvSpPr/>
          <p:nvPr/>
        </p:nvSpPr>
        <p:spPr>
          <a:xfrm>
            <a:off x="589225" y="356892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Haploid during the IDC</a:t>
            </a:r>
            <a:endParaRPr>
              <a:latin typeface="Fira Sans Extra Condensed"/>
              <a:ea typeface="Fira Sans Extra Condensed"/>
              <a:cs typeface="Fira Sans Extra Condensed"/>
              <a:sym typeface="Fira Sans Extra Condensed"/>
            </a:endParaRPr>
          </a:p>
        </p:txBody>
      </p:sp>
      <p:sp>
        <p:nvSpPr>
          <p:cNvPr id="572" name="Google Shape;572;p35"/>
          <p:cNvSpPr/>
          <p:nvPr/>
        </p:nvSpPr>
        <p:spPr>
          <a:xfrm>
            <a:off x="3244225" y="410257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~5700 </a:t>
            </a:r>
            <a:r>
              <a:rPr i="1" lang="en">
                <a:latin typeface="Fira Sans Extra Condensed Medium"/>
                <a:ea typeface="Fira Sans Extra Condensed Medium"/>
                <a:cs typeface="Fira Sans Extra Condensed Medium"/>
                <a:sym typeface="Fira Sans Extra Condensed Medium"/>
              </a:rPr>
              <a:t> </a:t>
            </a:r>
            <a:r>
              <a:rPr i="1" lang="en">
                <a:latin typeface="Fira Sans Extra Condensed Medium"/>
                <a:ea typeface="Fira Sans Extra Condensed Medium"/>
                <a:cs typeface="Fira Sans Extra Condensed Medium"/>
                <a:sym typeface="Fira Sans Extra Condensed Medium"/>
              </a:rPr>
              <a:t>genes</a:t>
            </a:r>
            <a:endParaRPr>
              <a:latin typeface="Fira Sans Extra Condensed"/>
              <a:ea typeface="Fira Sans Extra Condensed"/>
              <a:cs typeface="Fira Sans Extra Condensed"/>
              <a:sym typeface="Fira Sans Extra Condensed"/>
            </a:endParaRPr>
          </a:p>
        </p:txBody>
      </p:sp>
      <p:sp>
        <p:nvSpPr>
          <p:cNvPr id="573" name="Google Shape;573;p35"/>
          <p:cNvSpPr/>
          <p:nvPr/>
        </p:nvSpPr>
        <p:spPr>
          <a:xfrm>
            <a:off x="3244225" y="86777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Extremely</a:t>
            </a:r>
            <a:r>
              <a:rPr i="1" lang="en">
                <a:latin typeface="Fira Sans Extra Condensed Medium"/>
                <a:ea typeface="Fira Sans Extra Condensed Medium"/>
                <a:cs typeface="Fira Sans Extra Condensed Medium"/>
                <a:sym typeface="Fira Sans Extra Condensed Medium"/>
              </a:rPr>
              <a:t> rich in AT</a:t>
            </a:r>
            <a:endParaRPr>
              <a:latin typeface="Fira Sans Extra Condensed"/>
              <a:ea typeface="Fira Sans Extra Condensed"/>
              <a:cs typeface="Fira Sans Extra Condensed"/>
              <a:sym typeface="Fira Sans Extra Condensed"/>
            </a:endParaRPr>
          </a:p>
        </p:txBody>
      </p:sp>
      <p:sp>
        <p:nvSpPr>
          <p:cNvPr id="574" name="Google Shape;574;p35"/>
          <p:cNvSpPr/>
          <p:nvPr/>
        </p:nvSpPr>
        <p:spPr>
          <a:xfrm>
            <a:off x="5899225" y="140142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Low number of identified TFs</a:t>
            </a:r>
            <a:endParaRPr>
              <a:latin typeface="Fira Sans Extra Condensed"/>
              <a:ea typeface="Fira Sans Extra Condensed"/>
              <a:cs typeface="Fira Sans Extra Condensed"/>
              <a:sym typeface="Fira Sans Extra Condensed"/>
            </a:endParaRPr>
          </a:p>
        </p:txBody>
      </p:sp>
      <p:sp>
        <p:nvSpPr>
          <p:cNvPr id="575" name="Google Shape;575;p35"/>
          <p:cNvSpPr/>
          <p:nvPr/>
        </p:nvSpPr>
        <p:spPr>
          <a:xfrm>
            <a:off x="5899225" y="2436600"/>
            <a:ext cx="22458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Different use of histone marks</a:t>
            </a:r>
            <a:endParaRPr>
              <a:latin typeface="Fira Sans Extra Condensed"/>
              <a:ea typeface="Fira Sans Extra Condensed"/>
              <a:cs typeface="Fira Sans Extra Condensed"/>
              <a:sym typeface="Fira Sans Extra Condensed"/>
            </a:endParaRPr>
          </a:p>
        </p:txBody>
      </p:sp>
      <p:sp>
        <p:nvSpPr>
          <p:cNvPr id="576" name="Google Shape;576;p35"/>
          <p:cNvSpPr/>
          <p:nvPr/>
        </p:nvSpPr>
        <p:spPr>
          <a:xfrm>
            <a:off x="5822825" y="3445625"/>
            <a:ext cx="2370600" cy="3936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Different </a:t>
            </a:r>
            <a:r>
              <a:rPr i="1" lang="en">
                <a:latin typeface="Fira Sans Extra Condensed Medium"/>
                <a:ea typeface="Fira Sans Extra Condensed Medium"/>
                <a:cs typeface="Fira Sans Extra Condensed Medium"/>
                <a:sym typeface="Fira Sans Extra Condensed Medium"/>
              </a:rPr>
              <a:t>distribution</a:t>
            </a:r>
            <a:r>
              <a:rPr i="1" lang="en">
                <a:latin typeface="Fira Sans Extra Condensed Medium"/>
                <a:ea typeface="Fira Sans Extra Condensed Medium"/>
                <a:cs typeface="Fira Sans Extra Condensed Medium"/>
                <a:sym typeface="Fira Sans Extra Condensed Medium"/>
              </a:rPr>
              <a:t> of nucleosomes</a:t>
            </a:r>
            <a:endParaRPr>
              <a:latin typeface="Fira Sans Extra Condensed"/>
              <a:ea typeface="Fira Sans Extra Condensed"/>
              <a:cs typeface="Fira Sans Extra Condensed"/>
              <a:sym typeface="Fira Sans Extra Condensed"/>
            </a:endParaRPr>
          </a:p>
        </p:txBody>
      </p:sp>
      <p:sp>
        <p:nvSpPr>
          <p:cNvPr id="577" name="Google Shape;577;p3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genome</a:t>
            </a:r>
            <a:endParaRPr>
              <a:latin typeface="Fira Sans Extra Condensed"/>
              <a:ea typeface="Fira Sans Extra Condensed"/>
              <a:cs typeface="Fira Sans Extra Condensed"/>
              <a:sym typeface="Fira Sans Extra Condensed"/>
            </a:endParaRPr>
          </a:p>
        </p:txBody>
      </p:sp>
      <p:grpSp>
        <p:nvGrpSpPr>
          <p:cNvPr id="578" name="Google Shape;578;p35"/>
          <p:cNvGrpSpPr/>
          <p:nvPr/>
        </p:nvGrpSpPr>
        <p:grpSpPr>
          <a:xfrm>
            <a:off x="209" y="4999434"/>
            <a:ext cx="9143576" cy="144068"/>
            <a:chOff x="1087575" y="4866164"/>
            <a:chExt cx="8685008" cy="144111"/>
          </a:xfrm>
        </p:grpSpPr>
        <p:sp>
          <p:nvSpPr>
            <p:cNvPr id="579" name="Google Shape;579;p35"/>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80" name="Google Shape;580;p3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81" name="Google Shape;581;p3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82" name="Google Shape;582;p3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83" name="Google Shape;583;p3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7" name="Shape 587"/>
        <p:cNvGrpSpPr/>
        <p:nvPr/>
      </p:nvGrpSpPr>
      <p:grpSpPr>
        <a:xfrm>
          <a:off x="0" y="0"/>
          <a:ext cx="0" cy="0"/>
          <a:chOff x="0" y="0"/>
          <a:chExt cx="0" cy="0"/>
        </a:xfrm>
      </p:grpSpPr>
      <p:sp>
        <p:nvSpPr>
          <p:cNvPr id="588" name="Google Shape;588;p36"/>
          <p:cNvSpPr txBox="1"/>
          <p:nvPr>
            <p:ph idx="1" type="body"/>
          </p:nvPr>
        </p:nvSpPr>
        <p:spPr>
          <a:xfrm>
            <a:off x="474825" y="728975"/>
            <a:ext cx="3772200" cy="19428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Chromosomes are arranged with the telomeres and centromeres at opposite poles.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SzPts val="1400"/>
              <a:buChar char="●"/>
            </a:pPr>
            <a:r>
              <a:rPr lang="en" sz="1400">
                <a:latin typeface="Fira Sans Extra Condensed"/>
                <a:ea typeface="Fira Sans Extra Condensed"/>
                <a:cs typeface="Fira Sans Extra Condensed"/>
                <a:sym typeface="Fira Sans Extra Condensed"/>
              </a:rPr>
              <a:t>During the </a:t>
            </a:r>
            <a:r>
              <a:rPr lang="en" sz="1400">
                <a:solidFill>
                  <a:schemeClr val="accent1"/>
                </a:solidFill>
                <a:latin typeface="Fira Sans Extra Condensed"/>
                <a:ea typeface="Fira Sans Extra Condensed"/>
                <a:cs typeface="Fira Sans Extra Condensed"/>
                <a:sym typeface="Fira Sans Extra Condensed"/>
              </a:rPr>
              <a:t>transition</a:t>
            </a:r>
            <a:r>
              <a:rPr lang="en" sz="1400">
                <a:latin typeface="Fira Sans Extra Condensed"/>
                <a:ea typeface="Fira Sans Extra Condensed"/>
                <a:cs typeface="Fira Sans Extra Condensed"/>
                <a:sym typeface="Fira Sans Extra Condensed"/>
              </a:rPr>
              <a:t> from </a:t>
            </a:r>
            <a:r>
              <a:rPr lang="en" sz="1400">
                <a:solidFill>
                  <a:schemeClr val="accent1"/>
                </a:solidFill>
                <a:latin typeface="Fira Sans Extra Condensed"/>
                <a:ea typeface="Fira Sans Extra Condensed"/>
                <a:cs typeface="Fira Sans Extra Condensed"/>
                <a:sym typeface="Fira Sans Extra Condensed"/>
              </a:rPr>
              <a:t>ring </a:t>
            </a:r>
            <a:r>
              <a:rPr lang="en" sz="1400">
                <a:latin typeface="Fira Sans Extra Condensed"/>
                <a:ea typeface="Fira Sans Extra Condensed"/>
                <a:cs typeface="Fira Sans Extra Condensed"/>
                <a:sym typeface="Fira Sans Extra Condensed"/>
              </a:rPr>
              <a:t>to </a:t>
            </a:r>
            <a:r>
              <a:rPr lang="en" sz="1400">
                <a:solidFill>
                  <a:schemeClr val="accent1"/>
                </a:solidFill>
                <a:latin typeface="Fira Sans Extra Condensed"/>
                <a:ea typeface="Fira Sans Extra Condensed"/>
                <a:cs typeface="Fira Sans Extra Condensed"/>
                <a:sym typeface="Fira Sans Extra Condensed"/>
              </a:rPr>
              <a:t>trophozoite</a:t>
            </a:r>
            <a:r>
              <a:rPr lang="en" sz="1400">
                <a:latin typeface="Fira Sans Extra Condensed"/>
                <a:ea typeface="Fira Sans Extra Condensed"/>
                <a:cs typeface="Fira Sans Extra Condensed"/>
                <a:sym typeface="Fira Sans Extra Condensed"/>
              </a:rPr>
              <a:t>, the nucleus is subject to size and pore increase.  </a:t>
            </a:r>
            <a:r>
              <a:rPr lang="en" sz="1400">
                <a:solidFill>
                  <a:schemeClr val="accent1"/>
                </a:solidFill>
                <a:latin typeface="Fira Sans Extra Condensed"/>
                <a:ea typeface="Fira Sans Extra Condensed"/>
                <a:cs typeface="Fira Sans Extra Condensed"/>
                <a:sym typeface="Fira Sans Extra Condensed"/>
              </a:rPr>
              <a:t>Nucleosomes </a:t>
            </a:r>
            <a:r>
              <a:rPr lang="en" sz="1400">
                <a:latin typeface="Fira Sans Extra Condensed"/>
                <a:ea typeface="Fira Sans Extra Condensed"/>
                <a:cs typeface="Fira Sans Extra Condensed"/>
                <a:sym typeface="Fira Sans Extra Condensed"/>
              </a:rPr>
              <a:t>are </a:t>
            </a:r>
            <a:r>
              <a:rPr lang="en" sz="1400">
                <a:solidFill>
                  <a:schemeClr val="accent1"/>
                </a:solidFill>
                <a:latin typeface="Fira Sans Extra Condensed"/>
                <a:ea typeface="Fira Sans Extra Condensed"/>
                <a:cs typeface="Fira Sans Extra Condensed"/>
                <a:sym typeface="Fira Sans Extra Condensed"/>
              </a:rPr>
              <a:t>evicted</a:t>
            </a:r>
            <a:r>
              <a:rPr lang="en" sz="1400">
                <a:latin typeface="Fira Sans Extra Condensed"/>
                <a:ea typeface="Fira Sans Extra Condensed"/>
                <a:cs typeface="Fira Sans Extra Condensed"/>
                <a:sym typeface="Fira Sans Extra Condensed"/>
              </a:rPr>
              <a:t>.</a:t>
            </a:r>
            <a:endParaRPr sz="14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SzPts val="1400"/>
              <a:buChar char="●"/>
            </a:pPr>
            <a:r>
              <a:rPr lang="en" sz="1400">
                <a:latin typeface="Fira Sans Extra Condensed"/>
                <a:ea typeface="Fira Sans Extra Condensed"/>
                <a:cs typeface="Fira Sans Extra Condensed"/>
                <a:sym typeface="Fira Sans Extra Condensed"/>
              </a:rPr>
              <a:t>At schizont stage, nucleosomes are reassembled.</a:t>
            </a:r>
            <a:endParaRPr sz="1400">
              <a:latin typeface="Fira Sans Extra Condensed"/>
              <a:ea typeface="Fira Sans Extra Condensed"/>
              <a:cs typeface="Fira Sans Extra Condensed"/>
              <a:sym typeface="Fira Sans Extra Condensed"/>
            </a:endParaRPr>
          </a:p>
        </p:txBody>
      </p:sp>
      <p:sp>
        <p:nvSpPr>
          <p:cNvPr id="589" name="Google Shape;58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36"/>
          <p:cNvPicPr preferRelativeResize="0"/>
          <p:nvPr/>
        </p:nvPicPr>
        <p:blipFill rotWithShape="1">
          <a:blip r:embed="rId3">
            <a:alphaModFix/>
          </a:blip>
          <a:srcRect b="0" l="4571" r="0" t="0"/>
          <a:stretch/>
        </p:blipFill>
        <p:spPr>
          <a:xfrm>
            <a:off x="4720650" y="728975"/>
            <a:ext cx="3882399" cy="3906399"/>
          </a:xfrm>
          <a:prstGeom prst="rect">
            <a:avLst/>
          </a:prstGeom>
          <a:noFill/>
          <a:ln>
            <a:noFill/>
          </a:ln>
        </p:spPr>
      </p:pic>
      <p:sp>
        <p:nvSpPr>
          <p:cNvPr id="591" name="Google Shape;591;p36"/>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Le Roch, 2019</a:t>
            </a:r>
            <a:endParaRPr b="1" sz="1000">
              <a:solidFill>
                <a:schemeClr val="dk2"/>
              </a:solidFill>
            </a:endParaRPr>
          </a:p>
        </p:txBody>
      </p:sp>
      <p:sp>
        <p:nvSpPr>
          <p:cNvPr id="592" name="Google Shape;592;p36"/>
          <p:cNvSpPr/>
          <p:nvPr/>
        </p:nvSpPr>
        <p:spPr>
          <a:xfrm>
            <a:off x="474825" y="2865275"/>
            <a:ext cx="3772200" cy="1500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Fira Sans Extra Condensed"/>
                <a:ea typeface="Fira Sans Extra Condensed"/>
                <a:cs typeface="Fira Sans Extra Condensed"/>
                <a:sym typeface="Fira Sans Extra Condensed"/>
              </a:rPr>
              <a:t>Different 3D organization allows for switch of the transcriptional program.</a:t>
            </a:r>
            <a:endParaRPr>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a:solidFill>
                <a:schemeClr val="dk2"/>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2"/>
              </a:buClr>
              <a:buSzPts val="1400"/>
              <a:buFont typeface="Fira Sans Extra Condensed"/>
              <a:buChar char="●"/>
            </a:pPr>
            <a:r>
              <a:rPr lang="en">
                <a:solidFill>
                  <a:schemeClr val="dk2"/>
                </a:solidFill>
                <a:latin typeface="Fira Sans Extra Condensed"/>
                <a:ea typeface="Fira Sans Extra Condensed"/>
                <a:cs typeface="Fira Sans Extra Condensed"/>
                <a:sym typeface="Fira Sans Extra Condensed"/>
              </a:rPr>
              <a:t>At the schizont stage, invasion genes are active.</a:t>
            </a:r>
            <a:endParaRPr>
              <a:solidFill>
                <a:schemeClr val="dk2"/>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2"/>
              </a:buClr>
              <a:buSzPts val="1400"/>
              <a:buFont typeface="Fira Sans Extra Condensed"/>
              <a:buChar char="●"/>
            </a:pPr>
            <a:r>
              <a:rPr lang="en">
                <a:solidFill>
                  <a:schemeClr val="accent1"/>
                </a:solidFill>
                <a:latin typeface="Fira Sans Extra Condensed"/>
                <a:ea typeface="Fira Sans Extra Condensed"/>
                <a:cs typeface="Fira Sans Extra Condensed"/>
                <a:sym typeface="Fira Sans Extra Condensed"/>
              </a:rPr>
              <a:t>pfap2-g</a:t>
            </a:r>
            <a:r>
              <a:rPr lang="en">
                <a:solidFill>
                  <a:schemeClr val="dk2"/>
                </a:solidFill>
                <a:latin typeface="Fira Sans Extra Condensed"/>
                <a:ea typeface="Fira Sans Extra Condensed"/>
                <a:cs typeface="Fira Sans Extra Condensed"/>
                <a:sym typeface="Fira Sans Extra Condensed"/>
              </a:rPr>
              <a:t> is </a:t>
            </a:r>
            <a:r>
              <a:rPr lang="en">
                <a:solidFill>
                  <a:schemeClr val="accent1"/>
                </a:solidFill>
                <a:latin typeface="Fira Sans Extra Condensed"/>
                <a:ea typeface="Fira Sans Extra Condensed"/>
                <a:cs typeface="Fira Sans Extra Condensed"/>
                <a:sym typeface="Fira Sans Extra Condensed"/>
              </a:rPr>
              <a:t>activated </a:t>
            </a:r>
            <a:r>
              <a:rPr lang="en">
                <a:solidFill>
                  <a:schemeClr val="dk2"/>
                </a:solidFill>
                <a:latin typeface="Fira Sans Extra Condensed"/>
                <a:ea typeface="Fira Sans Extra Condensed"/>
                <a:cs typeface="Fira Sans Extra Condensed"/>
                <a:sym typeface="Fira Sans Extra Condensed"/>
              </a:rPr>
              <a:t>during gametocyte stage.</a:t>
            </a:r>
            <a:endParaRPr/>
          </a:p>
        </p:txBody>
      </p:sp>
      <p:sp>
        <p:nvSpPr>
          <p:cNvPr id="593" name="Google Shape;593;p3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genome organization</a:t>
            </a:r>
            <a:endParaRPr>
              <a:latin typeface="Fira Sans Extra Condensed"/>
              <a:ea typeface="Fira Sans Extra Condensed"/>
              <a:cs typeface="Fira Sans Extra Condensed"/>
              <a:sym typeface="Fira Sans Extra Condensed"/>
            </a:endParaRPr>
          </a:p>
        </p:txBody>
      </p:sp>
      <p:grpSp>
        <p:nvGrpSpPr>
          <p:cNvPr id="594" name="Google Shape;594;p36"/>
          <p:cNvGrpSpPr/>
          <p:nvPr/>
        </p:nvGrpSpPr>
        <p:grpSpPr>
          <a:xfrm>
            <a:off x="209" y="4999434"/>
            <a:ext cx="9143576" cy="144068"/>
            <a:chOff x="1087575" y="4866164"/>
            <a:chExt cx="8685008" cy="144111"/>
          </a:xfrm>
        </p:grpSpPr>
        <p:sp>
          <p:nvSpPr>
            <p:cNvPr id="595" name="Google Shape;595;p36"/>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96" name="Google Shape;596;p3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97" name="Google Shape;597;p3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98" name="Google Shape;598;p3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99" name="Google Shape;599;p3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7"/>
          <p:cNvSpPr txBox="1"/>
          <p:nvPr>
            <p:ph idx="1" type="body"/>
          </p:nvPr>
        </p:nvSpPr>
        <p:spPr>
          <a:xfrm>
            <a:off x="474825" y="728975"/>
            <a:ext cx="3772200" cy="19428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Chromosomes are arranged with the telomeres and centromeres at opposite poles.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SzPts val="1400"/>
              <a:buChar char="●"/>
            </a:pPr>
            <a:r>
              <a:rPr lang="en" sz="1400">
                <a:latin typeface="Fira Sans Extra Condensed"/>
                <a:ea typeface="Fira Sans Extra Condensed"/>
                <a:cs typeface="Fira Sans Extra Condensed"/>
                <a:sym typeface="Fira Sans Extra Condensed"/>
              </a:rPr>
              <a:t>During the </a:t>
            </a:r>
            <a:r>
              <a:rPr lang="en" sz="1400">
                <a:solidFill>
                  <a:schemeClr val="accent1"/>
                </a:solidFill>
                <a:latin typeface="Fira Sans Extra Condensed"/>
                <a:ea typeface="Fira Sans Extra Condensed"/>
                <a:cs typeface="Fira Sans Extra Condensed"/>
                <a:sym typeface="Fira Sans Extra Condensed"/>
              </a:rPr>
              <a:t>transition</a:t>
            </a:r>
            <a:r>
              <a:rPr lang="en" sz="1400">
                <a:latin typeface="Fira Sans Extra Condensed"/>
                <a:ea typeface="Fira Sans Extra Condensed"/>
                <a:cs typeface="Fira Sans Extra Condensed"/>
                <a:sym typeface="Fira Sans Extra Condensed"/>
              </a:rPr>
              <a:t> from </a:t>
            </a:r>
            <a:r>
              <a:rPr lang="en" sz="1400">
                <a:solidFill>
                  <a:schemeClr val="accent1"/>
                </a:solidFill>
                <a:latin typeface="Fira Sans Extra Condensed"/>
                <a:ea typeface="Fira Sans Extra Condensed"/>
                <a:cs typeface="Fira Sans Extra Condensed"/>
                <a:sym typeface="Fira Sans Extra Condensed"/>
              </a:rPr>
              <a:t>ring </a:t>
            </a:r>
            <a:r>
              <a:rPr lang="en" sz="1400">
                <a:latin typeface="Fira Sans Extra Condensed"/>
                <a:ea typeface="Fira Sans Extra Condensed"/>
                <a:cs typeface="Fira Sans Extra Condensed"/>
                <a:sym typeface="Fira Sans Extra Condensed"/>
              </a:rPr>
              <a:t>to </a:t>
            </a:r>
            <a:r>
              <a:rPr lang="en" sz="1400">
                <a:solidFill>
                  <a:schemeClr val="accent1"/>
                </a:solidFill>
                <a:latin typeface="Fira Sans Extra Condensed"/>
                <a:ea typeface="Fira Sans Extra Condensed"/>
                <a:cs typeface="Fira Sans Extra Condensed"/>
                <a:sym typeface="Fira Sans Extra Condensed"/>
              </a:rPr>
              <a:t>trophozoite</a:t>
            </a:r>
            <a:r>
              <a:rPr lang="en" sz="1400">
                <a:latin typeface="Fira Sans Extra Condensed"/>
                <a:ea typeface="Fira Sans Extra Condensed"/>
                <a:cs typeface="Fira Sans Extra Condensed"/>
                <a:sym typeface="Fira Sans Extra Condensed"/>
              </a:rPr>
              <a:t>, the nucleus is subject to size and pore increase.  </a:t>
            </a:r>
            <a:r>
              <a:rPr lang="en" sz="1400">
                <a:solidFill>
                  <a:schemeClr val="accent1"/>
                </a:solidFill>
                <a:latin typeface="Fira Sans Extra Condensed"/>
                <a:ea typeface="Fira Sans Extra Condensed"/>
                <a:cs typeface="Fira Sans Extra Condensed"/>
                <a:sym typeface="Fira Sans Extra Condensed"/>
              </a:rPr>
              <a:t>Nucleosomes </a:t>
            </a:r>
            <a:r>
              <a:rPr lang="en" sz="1400">
                <a:latin typeface="Fira Sans Extra Condensed"/>
                <a:ea typeface="Fira Sans Extra Condensed"/>
                <a:cs typeface="Fira Sans Extra Condensed"/>
                <a:sym typeface="Fira Sans Extra Condensed"/>
              </a:rPr>
              <a:t>are </a:t>
            </a:r>
            <a:r>
              <a:rPr lang="en" sz="1400">
                <a:solidFill>
                  <a:schemeClr val="accent1"/>
                </a:solidFill>
                <a:latin typeface="Fira Sans Extra Condensed"/>
                <a:ea typeface="Fira Sans Extra Condensed"/>
                <a:cs typeface="Fira Sans Extra Condensed"/>
                <a:sym typeface="Fira Sans Extra Condensed"/>
              </a:rPr>
              <a:t>evicted</a:t>
            </a:r>
            <a:r>
              <a:rPr lang="en" sz="1400">
                <a:latin typeface="Fira Sans Extra Condensed"/>
                <a:ea typeface="Fira Sans Extra Condensed"/>
                <a:cs typeface="Fira Sans Extra Condensed"/>
                <a:sym typeface="Fira Sans Extra Condensed"/>
              </a:rPr>
              <a:t>.</a:t>
            </a:r>
            <a:endParaRPr sz="14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SzPts val="1400"/>
              <a:buChar char="●"/>
            </a:pPr>
            <a:r>
              <a:rPr lang="en" sz="1400">
                <a:latin typeface="Fira Sans Extra Condensed"/>
                <a:ea typeface="Fira Sans Extra Condensed"/>
                <a:cs typeface="Fira Sans Extra Condensed"/>
                <a:sym typeface="Fira Sans Extra Condensed"/>
              </a:rPr>
              <a:t>At schizont stage, nucleosomes are reassembled.</a:t>
            </a:r>
            <a:endParaRPr sz="1400">
              <a:latin typeface="Fira Sans Extra Condensed"/>
              <a:ea typeface="Fira Sans Extra Condensed"/>
              <a:cs typeface="Fira Sans Extra Condensed"/>
              <a:sym typeface="Fira Sans Extra Condensed"/>
            </a:endParaRPr>
          </a:p>
        </p:txBody>
      </p:sp>
      <p:sp>
        <p:nvSpPr>
          <p:cNvPr id="605" name="Google Shape;60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6" name="Google Shape;606;p37"/>
          <p:cNvPicPr preferRelativeResize="0"/>
          <p:nvPr/>
        </p:nvPicPr>
        <p:blipFill rotWithShape="1">
          <a:blip r:embed="rId3">
            <a:alphaModFix/>
          </a:blip>
          <a:srcRect b="0" l="4571" r="0" t="0"/>
          <a:stretch/>
        </p:blipFill>
        <p:spPr>
          <a:xfrm>
            <a:off x="4720650" y="728975"/>
            <a:ext cx="3882399" cy="3906399"/>
          </a:xfrm>
          <a:prstGeom prst="rect">
            <a:avLst/>
          </a:prstGeom>
          <a:noFill/>
          <a:ln>
            <a:noFill/>
          </a:ln>
        </p:spPr>
      </p:pic>
      <p:sp>
        <p:nvSpPr>
          <p:cNvPr id="607" name="Google Shape;607;p37"/>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Le Roch, 2019</a:t>
            </a:r>
            <a:endParaRPr b="1" sz="1000">
              <a:solidFill>
                <a:schemeClr val="dk2"/>
              </a:solidFill>
            </a:endParaRPr>
          </a:p>
        </p:txBody>
      </p:sp>
      <p:sp>
        <p:nvSpPr>
          <p:cNvPr id="608" name="Google Shape;608;p37"/>
          <p:cNvSpPr/>
          <p:nvPr/>
        </p:nvSpPr>
        <p:spPr>
          <a:xfrm>
            <a:off x="474825" y="2865275"/>
            <a:ext cx="3772200" cy="1500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Fira Sans Extra Condensed"/>
                <a:ea typeface="Fira Sans Extra Condensed"/>
                <a:cs typeface="Fira Sans Extra Condensed"/>
                <a:sym typeface="Fira Sans Extra Condensed"/>
              </a:rPr>
              <a:t>Different 3D organization allows for switch of the transcriptional program.</a:t>
            </a:r>
            <a:endParaRPr>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a:solidFill>
                <a:schemeClr val="dk2"/>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2"/>
              </a:buClr>
              <a:buSzPts val="1400"/>
              <a:buFont typeface="Fira Sans Extra Condensed"/>
              <a:buChar char="●"/>
            </a:pPr>
            <a:r>
              <a:rPr lang="en">
                <a:solidFill>
                  <a:schemeClr val="dk2"/>
                </a:solidFill>
                <a:latin typeface="Fira Sans Extra Condensed"/>
                <a:ea typeface="Fira Sans Extra Condensed"/>
                <a:cs typeface="Fira Sans Extra Condensed"/>
                <a:sym typeface="Fira Sans Extra Condensed"/>
              </a:rPr>
              <a:t>No clear TADs/compartments.</a:t>
            </a:r>
            <a:endParaRPr/>
          </a:p>
        </p:txBody>
      </p:sp>
      <p:sp>
        <p:nvSpPr>
          <p:cNvPr id="609" name="Google Shape;609;p3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genome organization</a:t>
            </a:r>
            <a:endParaRPr>
              <a:latin typeface="Fira Sans Extra Condensed"/>
              <a:ea typeface="Fira Sans Extra Condensed"/>
              <a:cs typeface="Fira Sans Extra Condensed"/>
              <a:sym typeface="Fira Sans Extra Condensed"/>
            </a:endParaRPr>
          </a:p>
        </p:txBody>
      </p:sp>
      <p:grpSp>
        <p:nvGrpSpPr>
          <p:cNvPr id="610" name="Google Shape;610;p37"/>
          <p:cNvGrpSpPr/>
          <p:nvPr/>
        </p:nvGrpSpPr>
        <p:grpSpPr>
          <a:xfrm>
            <a:off x="209" y="4999434"/>
            <a:ext cx="9143576" cy="144068"/>
            <a:chOff x="1087575" y="4866164"/>
            <a:chExt cx="8685008" cy="144111"/>
          </a:xfrm>
        </p:grpSpPr>
        <p:sp>
          <p:nvSpPr>
            <p:cNvPr id="611" name="Google Shape;611;p37"/>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12" name="Google Shape;612;p3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13" name="Google Shape;613;p3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14" name="Google Shape;614;p3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15" name="Google Shape;615;p3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1" name="Google Shape;621;p38"/>
          <p:cNvSpPr txBox="1"/>
          <p:nvPr>
            <p:ph idx="1" type="body"/>
          </p:nvPr>
        </p:nvSpPr>
        <p:spPr>
          <a:xfrm>
            <a:off x="659200" y="1273325"/>
            <a:ext cx="3444900" cy="27990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400">
                <a:solidFill>
                  <a:srgbClr val="595959"/>
                </a:solidFill>
                <a:latin typeface="Fira Sans Extra Condensed"/>
                <a:ea typeface="Fira Sans Extra Condensed"/>
                <a:cs typeface="Fira Sans Extra Condensed"/>
                <a:sym typeface="Fira Sans Extra Condensed"/>
              </a:rPr>
              <a:t>ApiAP2</a:t>
            </a:r>
            <a:r>
              <a:rPr lang="en" sz="1400">
                <a:latin typeface="Fira Sans Extra Condensed"/>
                <a:ea typeface="Fira Sans Extra Condensed"/>
                <a:cs typeface="Fira Sans Extra Condensed"/>
                <a:sym typeface="Fira Sans Extra Condensed"/>
              </a:rPr>
              <a:t> </a:t>
            </a:r>
            <a:r>
              <a:rPr lang="en" sz="1400">
                <a:latin typeface="Fira Sans Extra Condensed"/>
                <a:ea typeface="Fira Sans Extra Condensed"/>
                <a:cs typeface="Fira Sans Extra Condensed"/>
                <a:sym typeface="Fira Sans Extra Condensed"/>
              </a:rPr>
              <a:t>family</a:t>
            </a:r>
            <a:r>
              <a:rPr lang="en" sz="1400">
                <a:latin typeface="Fira Sans Extra Condensed"/>
                <a:ea typeface="Fira Sans Extra Condensed"/>
                <a:cs typeface="Fira Sans Extra Condensed"/>
                <a:sym typeface="Fira Sans Extra Condensed"/>
              </a:rPr>
              <a:t> of transcription factors has 27 </a:t>
            </a:r>
            <a:r>
              <a:rPr lang="en" sz="1400">
                <a:latin typeface="Fira Sans Extra Condensed"/>
                <a:ea typeface="Fira Sans Extra Condensed"/>
                <a:cs typeface="Fira Sans Extra Condensed"/>
                <a:sym typeface="Fira Sans Extra Condensed"/>
              </a:rPr>
              <a:t>members, conserverved across the </a:t>
            </a:r>
            <a:r>
              <a:rPr lang="en" sz="1400">
                <a:latin typeface="Fira Sans Extra Condensed"/>
                <a:ea typeface="Fira Sans Extra Condensed"/>
                <a:cs typeface="Fira Sans Extra Condensed"/>
                <a:sym typeface="Fira Sans Extra Condensed"/>
              </a:rPr>
              <a:t> </a:t>
            </a:r>
            <a:r>
              <a:rPr i="1" lang="en" sz="1400">
                <a:latin typeface="Fira Sans Extra Condensed"/>
                <a:ea typeface="Fira Sans Extra Condensed"/>
                <a:cs typeface="Fira Sans Extra Condensed"/>
                <a:sym typeface="Fira Sans Extra Condensed"/>
              </a:rPr>
              <a:t>Plasmodium</a:t>
            </a:r>
            <a:r>
              <a:rPr lang="en" sz="1400">
                <a:latin typeface="Fira Sans Extra Condensed"/>
                <a:ea typeface="Fira Sans Extra Condensed"/>
                <a:cs typeface="Fira Sans Extra Condensed"/>
                <a:sym typeface="Fira Sans Extra Condensed"/>
              </a:rPr>
              <a:t> species.</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ApiAP2 TFs are </a:t>
            </a:r>
            <a:r>
              <a:rPr lang="en" sz="1400">
                <a:solidFill>
                  <a:schemeClr val="accent1"/>
                </a:solidFill>
                <a:latin typeface="Fira Sans Extra Condensed"/>
                <a:ea typeface="Fira Sans Extra Condensed"/>
                <a:cs typeface="Fira Sans Extra Condensed"/>
                <a:sym typeface="Fira Sans Extra Condensed"/>
              </a:rPr>
              <a:t>highly expressed</a:t>
            </a:r>
            <a:r>
              <a:rPr lang="en" sz="1400">
                <a:latin typeface="Fira Sans Extra Condensed"/>
                <a:ea typeface="Fira Sans Extra Condensed"/>
                <a:cs typeface="Fira Sans Extra Condensed"/>
                <a:sym typeface="Fira Sans Extra Condensed"/>
              </a:rPr>
              <a:t> across the </a:t>
            </a:r>
            <a:r>
              <a:rPr lang="en" sz="1400">
                <a:solidFill>
                  <a:schemeClr val="accent1"/>
                </a:solidFill>
                <a:latin typeface="Fira Sans Extra Condensed"/>
                <a:ea typeface="Fira Sans Extra Condensed"/>
                <a:cs typeface="Fira Sans Extra Condensed"/>
                <a:sym typeface="Fira Sans Extra Condensed"/>
              </a:rPr>
              <a:t>IDC</a:t>
            </a:r>
            <a:r>
              <a:rPr lang="en" sz="1400">
                <a:latin typeface="Fira Sans Extra Condensed"/>
                <a:ea typeface="Fira Sans Extra Condensed"/>
                <a:cs typeface="Fira Sans Extra Condensed"/>
                <a:sym typeface="Fira Sans Extra Condensed"/>
              </a:rPr>
              <a:t>.</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400">
                <a:solidFill>
                  <a:schemeClr val="accent1"/>
                </a:solidFill>
                <a:latin typeface="Fira Sans Extra Condensed"/>
                <a:ea typeface="Fira Sans Extra Condensed"/>
                <a:cs typeface="Fira Sans Extra Condensed"/>
                <a:sym typeface="Fira Sans Extra Condensed"/>
              </a:rPr>
              <a:t>PfAP2-P</a:t>
            </a:r>
            <a:r>
              <a:rPr lang="en" sz="1400">
                <a:latin typeface="Fira Sans Extra Condensed"/>
                <a:ea typeface="Fira Sans Extra Condensed"/>
                <a:cs typeface="Fira Sans Extra Condensed"/>
                <a:sym typeface="Fira Sans Extra Condensed"/>
              </a:rPr>
              <a:t> protein has </a:t>
            </a:r>
            <a:r>
              <a:rPr lang="en" sz="1400">
                <a:solidFill>
                  <a:schemeClr val="accent1"/>
                </a:solidFill>
                <a:latin typeface="Fira Sans Extra Condensed"/>
                <a:ea typeface="Fira Sans Extra Condensed"/>
                <a:cs typeface="Fira Sans Extra Condensed"/>
                <a:sym typeface="Fira Sans Extra Condensed"/>
              </a:rPr>
              <a:t>two peak expression points </a:t>
            </a:r>
            <a:r>
              <a:rPr lang="en" sz="1400">
                <a:latin typeface="Fira Sans Extra Condensed"/>
                <a:ea typeface="Fira Sans Extra Condensed"/>
                <a:cs typeface="Fira Sans Extra Condensed"/>
                <a:sym typeface="Fira Sans Extra Condensed"/>
              </a:rPr>
              <a:t>at </a:t>
            </a:r>
            <a:r>
              <a:rPr lang="en" sz="1400">
                <a:solidFill>
                  <a:schemeClr val="accent1"/>
                </a:solidFill>
                <a:latin typeface="Fira Sans Extra Condensed"/>
                <a:ea typeface="Fira Sans Extra Condensed"/>
                <a:cs typeface="Fira Sans Extra Condensed"/>
                <a:sym typeface="Fira Sans Extra Condensed"/>
              </a:rPr>
              <a:t>16 </a:t>
            </a:r>
            <a:r>
              <a:rPr lang="en" sz="1400">
                <a:latin typeface="Fira Sans Extra Condensed"/>
                <a:ea typeface="Fira Sans Extra Condensed"/>
                <a:cs typeface="Fira Sans Extra Condensed"/>
                <a:sym typeface="Fira Sans Extra Condensed"/>
              </a:rPr>
              <a:t>and </a:t>
            </a:r>
            <a:r>
              <a:rPr lang="en" sz="1400">
                <a:solidFill>
                  <a:schemeClr val="accent1"/>
                </a:solidFill>
                <a:latin typeface="Fira Sans Extra Condensed"/>
                <a:ea typeface="Fira Sans Extra Condensed"/>
                <a:cs typeface="Fira Sans Extra Condensed"/>
                <a:sym typeface="Fira Sans Extra Condensed"/>
              </a:rPr>
              <a:t>40</a:t>
            </a:r>
            <a:r>
              <a:rPr lang="en" sz="1400">
                <a:latin typeface="Fira Sans Extra Condensed"/>
                <a:ea typeface="Fira Sans Extra Condensed"/>
                <a:cs typeface="Fira Sans Extra Condensed"/>
                <a:sym typeface="Fira Sans Extra Condensed"/>
              </a:rPr>
              <a:t> hours post invasion, coinciding with high expression of var genes and </a:t>
            </a:r>
            <a:r>
              <a:rPr lang="en" sz="1400">
                <a:latin typeface="Fira Sans Extra Condensed"/>
                <a:ea typeface="Fira Sans Extra Condensed"/>
                <a:cs typeface="Fira Sans Extra Condensed"/>
                <a:sym typeface="Fira Sans Extra Condensed"/>
              </a:rPr>
              <a:t>invasion</a:t>
            </a:r>
            <a:r>
              <a:rPr lang="en" sz="1400">
                <a:latin typeface="Fira Sans Extra Condensed"/>
                <a:ea typeface="Fira Sans Extra Condensed"/>
                <a:cs typeface="Fira Sans Extra Condensed"/>
                <a:sym typeface="Fira Sans Extra Condensed"/>
              </a:rPr>
              <a:t> and egress genes, respectively.</a:t>
            </a:r>
            <a:endParaRPr sz="1400">
              <a:latin typeface="Fira Sans Extra Condensed"/>
              <a:ea typeface="Fira Sans Extra Condensed"/>
              <a:cs typeface="Fira Sans Extra Condensed"/>
              <a:sym typeface="Fira Sans Extra Condensed"/>
            </a:endParaRPr>
          </a:p>
        </p:txBody>
      </p:sp>
      <p:sp>
        <p:nvSpPr>
          <p:cNvPr id="622" name="Google Shape;622;p38"/>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Painter</a:t>
            </a:r>
            <a:r>
              <a:rPr b="1" lang="en" sz="1000">
                <a:solidFill>
                  <a:schemeClr val="dk2"/>
                </a:solidFill>
              </a:rPr>
              <a:t>, 2011</a:t>
            </a:r>
            <a:endParaRPr b="1" sz="1000">
              <a:solidFill>
                <a:schemeClr val="dk2"/>
              </a:solidFill>
            </a:endParaRPr>
          </a:p>
        </p:txBody>
      </p:sp>
      <p:pic>
        <p:nvPicPr>
          <p:cNvPr id="623" name="Google Shape;623;p38"/>
          <p:cNvPicPr preferRelativeResize="0"/>
          <p:nvPr/>
        </p:nvPicPr>
        <p:blipFill>
          <a:blip r:embed="rId3">
            <a:alphaModFix/>
          </a:blip>
          <a:stretch>
            <a:fillRect/>
          </a:stretch>
        </p:blipFill>
        <p:spPr>
          <a:xfrm>
            <a:off x="4618000" y="728975"/>
            <a:ext cx="3444765" cy="3906390"/>
          </a:xfrm>
          <a:prstGeom prst="rect">
            <a:avLst/>
          </a:prstGeom>
          <a:noFill/>
          <a:ln>
            <a:noFill/>
          </a:ln>
        </p:spPr>
      </p:pic>
      <p:sp>
        <p:nvSpPr>
          <p:cNvPr id="624" name="Google Shape;624;p3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Apicomplexan AP2 transcription factor</a:t>
            </a:r>
            <a:endParaRPr i="1">
              <a:latin typeface="Fira Sans Extra Condensed"/>
              <a:ea typeface="Fira Sans Extra Condensed"/>
              <a:cs typeface="Fira Sans Extra Condensed"/>
              <a:sym typeface="Fira Sans Extra Condensed"/>
            </a:endParaRPr>
          </a:p>
        </p:txBody>
      </p:sp>
      <p:grpSp>
        <p:nvGrpSpPr>
          <p:cNvPr id="625" name="Google Shape;625;p38"/>
          <p:cNvGrpSpPr/>
          <p:nvPr/>
        </p:nvGrpSpPr>
        <p:grpSpPr>
          <a:xfrm>
            <a:off x="209" y="4999434"/>
            <a:ext cx="9143576" cy="144068"/>
            <a:chOff x="1087575" y="4866164"/>
            <a:chExt cx="8685008" cy="144111"/>
          </a:xfrm>
        </p:grpSpPr>
        <p:sp>
          <p:nvSpPr>
            <p:cNvPr id="626" name="Google Shape;626;p38"/>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27" name="Google Shape;627;p3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28" name="Google Shape;628;p3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29" name="Google Shape;629;p3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30" name="Google Shape;630;p3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636" name="Google Shape;63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37" name="Google Shape;637;p39"/>
          <p:cNvGrpSpPr/>
          <p:nvPr/>
        </p:nvGrpSpPr>
        <p:grpSpPr>
          <a:xfrm>
            <a:off x="209" y="4999434"/>
            <a:ext cx="9143576" cy="144068"/>
            <a:chOff x="1087575" y="4866164"/>
            <a:chExt cx="8685008" cy="144111"/>
          </a:xfrm>
        </p:grpSpPr>
        <p:sp>
          <p:nvSpPr>
            <p:cNvPr id="638" name="Google Shape;638;p3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39" name="Google Shape;639;p39"/>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40" name="Google Shape;640;p3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41" name="Google Shape;641;p3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42" name="Google Shape;642;p3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643" name="Google Shape;643;p39"/>
          <p:cNvGrpSpPr/>
          <p:nvPr/>
        </p:nvGrpSpPr>
        <p:grpSpPr>
          <a:xfrm>
            <a:off x="933405" y="974990"/>
            <a:ext cx="4165831" cy="318016"/>
            <a:chOff x="5441527" y="881569"/>
            <a:chExt cx="2148000" cy="804900"/>
          </a:xfrm>
        </p:grpSpPr>
        <p:sp>
          <p:nvSpPr>
            <p:cNvPr id="644" name="Google Shape;644;p39"/>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646" name="Google Shape;646;p39"/>
          <p:cNvGrpSpPr/>
          <p:nvPr/>
        </p:nvGrpSpPr>
        <p:grpSpPr>
          <a:xfrm>
            <a:off x="1356081" y="1529443"/>
            <a:ext cx="3743153" cy="318016"/>
            <a:chOff x="5441526" y="881569"/>
            <a:chExt cx="2001900" cy="804900"/>
          </a:xfrm>
        </p:grpSpPr>
        <p:sp>
          <p:nvSpPr>
            <p:cNvPr id="647" name="Google Shape;647;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649" name="Google Shape;649;p39"/>
          <p:cNvGrpSpPr/>
          <p:nvPr/>
        </p:nvGrpSpPr>
        <p:grpSpPr>
          <a:xfrm>
            <a:off x="1356081" y="2083893"/>
            <a:ext cx="3743153" cy="318016"/>
            <a:chOff x="5441526" y="881569"/>
            <a:chExt cx="2001900" cy="804900"/>
          </a:xfrm>
        </p:grpSpPr>
        <p:sp>
          <p:nvSpPr>
            <p:cNvPr id="650" name="Google Shape;650;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3.  Research question</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652" name="Google Shape;652;p39"/>
          <p:cNvGrpSpPr/>
          <p:nvPr/>
        </p:nvGrpSpPr>
        <p:grpSpPr>
          <a:xfrm>
            <a:off x="1356081" y="2638343"/>
            <a:ext cx="3743153" cy="318016"/>
            <a:chOff x="5441526" y="881569"/>
            <a:chExt cx="2001900" cy="804900"/>
          </a:xfrm>
        </p:grpSpPr>
        <p:sp>
          <p:nvSpPr>
            <p:cNvPr id="653" name="Google Shape;653;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Fira Sans Extra Condensed Light"/>
                  <a:ea typeface="Fira Sans Extra Condensed Light"/>
                  <a:cs typeface="Fira Sans Extra Condensed Light"/>
                  <a:sym typeface="Fira Sans Extra Condensed Light"/>
                </a:rPr>
                <a:t>4.  Pipeline</a:t>
              </a:r>
              <a:endParaRPr sz="1200">
                <a:solidFill>
                  <a:srgbClr val="595959"/>
                </a:solidFill>
                <a:latin typeface="Fira Sans Extra Condensed Light"/>
                <a:ea typeface="Fira Sans Extra Condensed Light"/>
                <a:cs typeface="Fira Sans Extra Condensed Light"/>
                <a:sym typeface="Fira Sans Extra Condensed Light"/>
              </a:endParaRPr>
            </a:p>
          </p:txBody>
        </p:sp>
      </p:grpSp>
      <p:grpSp>
        <p:nvGrpSpPr>
          <p:cNvPr id="655" name="Google Shape;655;p39"/>
          <p:cNvGrpSpPr/>
          <p:nvPr/>
        </p:nvGrpSpPr>
        <p:grpSpPr>
          <a:xfrm>
            <a:off x="1373387" y="3192793"/>
            <a:ext cx="3708520" cy="318016"/>
            <a:chOff x="5441526" y="881569"/>
            <a:chExt cx="2001900" cy="804900"/>
          </a:xfrm>
        </p:grpSpPr>
        <p:sp>
          <p:nvSpPr>
            <p:cNvPr id="656" name="Google Shape;656;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658" name="Google Shape;658;p39"/>
          <p:cNvGrpSpPr/>
          <p:nvPr/>
        </p:nvGrpSpPr>
        <p:grpSpPr>
          <a:xfrm>
            <a:off x="1175903" y="3747243"/>
            <a:ext cx="3923324" cy="318016"/>
            <a:chOff x="5441526" y="881569"/>
            <a:chExt cx="2001900" cy="804900"/>
          </a:xfrm>
        </p:grpSpPr>
        <p:sp>
          <p:nvSpPr>
            <p:cNvPr id="659" name="Google Shape;659;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661" name="Google Shape;661;p39"/>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40"/>
          <p:cNvSpPr txBox="1"/>
          <p:nvPr>
            <p:ph idx="1" type="body"/>
          </p:nvPr>
        </p:nvSpPr>
        <p:spPr>
          <a:xfrm>
            <a:off x="893700" y="2325220"/>
            <a:ext cx="7356600" cy="3462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n" sz="1400">
                <a:solidFill>
                  <a:schemeClr val="dk1"/>
                </a:solidFill>
                <a:latin typeface="Fira Sans Extra Condensed"/>
                <a:ea typeface="Fira Sans Extra Condensed"/>
                <a:cs typeface="Fira Sans Extra Condensed"/>
                <a:sym typeface="Fira Sans Extra Condensed"/>
              </a:rPr>
              <a:t>This suggests that heterochromatin may have become more accessible.</a:t>
            </a:r>
            <a:endParaRPr sz="1400">
              <a:solidFill>
                <a:schemeClr val="dk1"/>
              </a:solidFill>
              <a:latin typeface="Fira Sans Extra Condensed"/>
              <a:ea typeface="Fira Sans Extra Condensed"/>
              <a:cs typeface="Fira Sans Extra Condensed"/>
              <a:sym typeface="Fira Sans Extra Condensed"/>
            </a:endParaRPr>
          </a:p>
        </p:txBody>
      </p:sp>
      <p:sp>
        <p:nvSpPr>
          <p:cNvPr id="668" name="Google Shape;668;p40"/>
          <p:cNvSpPr/>
          <p:nvPr/>
        </p:nvSpPr>
        <p:spPr>
          <a:xfrm>
            <a:off x="893700" y="1244013"/>
            <a:ext cx="7356600" cy="859500"/>
          </a:xfrm>
          <a:prstGeom prst="downArrowCallout">
            <a:avLst>
              <a:gd fmla="val 25000" name="adj1"/>
              <a:gd fmla="val 25000" name="adj2"/>
              <a:gd fmla="val 25000" name="adj3"/>
              <a:gd fmla="val 64977" name="adj4"/>
            </a:avLst>
          </a:prstGeom>
          <a:noFill/>
          <a:ln cap="flat" cmpd="sng" w="9525">
            <a:solidFill>
              <a:srgbClr val="0E10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Previous studies have shown that knockout of PfAP2-P leads to expression of genes previously situated within heterochromatin regions. </a:t>
            </a:r>
            <a:endParaRPr>
              <a:latin typeface="Fira Sans Extra Condensed"/>
              <a:ea typeface="Fira Sans Extra Condensed"/>
              <a:cs typeface="Fira Sans Extra Condensed"/>
              <a:sym typeface="Fira Sans Extra Condensed"/>
            </a:endParaRPr>
          </a:p>
        </p:txBody>
      </p:sp>
      <p:sp>
        <p:nvSpPr>
          <p:cNvPr id="669" name="Google Shape;669;p4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Question and objectives</a:t>
            </a:r>
            <a:endParaRPr>
              <a:latin typeface="Fira Sans Extra Condensed"/>
              <a:ea typeface="Fira Sans Extra Condensed"/>
              <a:cs typeface="Fira Sans Extra Condensed"/>
              <a:sym typeface="Fira Sans Extra Condensed"/>
            </a:endParaRPr>
          </a:p>
        </p:txBody>
      </p:sp>
      <p:grpSp>
        <p:nvGrpSpPr>
          <p:cNvPr id="670" name="Google Shape;670;p40"/>
          <p:cNvGrpSpPr/>
          <p:nvPr/>
        </p:nvGrpSpPr>
        <p:grpSpPr>
          <a:xfrm>
            <a:off x="209" y="4999434"/>
            <a:ext cx="9143576" cy="144068"/>
            <a:chOff x="1087575" y="4866164"/>
            <a:chExt cx="8685008" cy="144111"/>
          </a:xfrm>
        </p:grpSpPr>
        <p:sp>
          <p:nvSpPr>
            <p:cNvPr id="671" name="Google Shape;671;p4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72" name="Google Shape;672;p40"/>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73" name="Google Shape;673;p4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74" name="Google Shape;674;p4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75" name="Google Shape;675;p4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1" name="Google Shape;681;p41"/>
          <p:cNvSpPr txBox="1"/>
          <p:nvPr>
            <p:ph idx="1" type="body"/>
          </p:nvPr>
        </p:nvSpPr>
        <p:spPr>
          <a:xfrm>
            <a:off x="893700" y="2325220"/>
            <a:ext cx="7356600" cy="3462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n" sz="1400">
                <a:solidFill>
                  <a:schemeClr val="dk1"/>
                </a:solidFill>
                <a:latin typeface="Fira Sans Extra Condensed"/>
                <a:ea typeface="Fira Sans Extra Condensed"/>
                <a:cs typeface="Fira Sans Extra Condensed"/>
                <a:sym typeface="Fira Sans Extra Condensed"/>
              </a:rPr>
              <a:t>This suggests that heterochromatin may have become more accessible.</a:t>
            </a:r>
            <a:endParaRPr sz="1400">
              <a:solidFill>
                <a:schemeClr val="dk1"/>
              </a:solidFill>
              <a:latin typeface="Fira Sans Extra Condensed"/>
              <a:ea typeface="Fira Sans Extra Condensed"/>
              <a:cs typeface="Fira Sans Extra Condensed"/>
              <a:sym typeface="Fira Sans Extra Condensed"/>
            </a:endParaRPr>
          </a:p>
        </p:txBody>
      </p:sp>
      <p:sp>
        <p:nvSpPr>
          <p:cNvPr id="682" name="Google Shape;682;p41"/>
          <p:cNvSpPr txBox="1"/>
          <p:nvPr>
            <p:ph idx="1" type="body"/>
          </p:nvPr>
        </p:nvSpPr>
        <p:spPr>
          <a:xfrm>
            <a:off x="2254950" y="3005188"/>
            <a:ext cx="4634100" cy="894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chemeClr val="dk1"/>
              </a:buClr>
              <a:buSzPts val="1100"/>
              <a:buFont typeface="Arial"/>
              <a:buNone/>
            </a:pPr>
            <a:r>
              <a:rPr lang="en" sz="1400">
                <a:solidFill>
                  <a:schemeClr val="dk1"/>
                </a:solidFill>
                <a:latin typeface="Fira Sans Extra Condensed SemiBold"/>
                <a:ea typeface="Fira Sans Extra Condensed SemiBold"/>
                <a:cs typeface="Fira Sans Extra Condensed SemiBold"/>
                <a:sym typeface="Fira Sans Extra Condensed SemiBold"/>
              </a:rPr>
              <a:t>Can PfAP2-P modify the chromatin structure in </a:t>
            </a:r>
            <a:r>
              <a:rPr i="1" lang="en" sz="1400">
                <a:solidFill>
                  <a:schemeClr val="dk1"/>
                </a:solidFill>
                <a:latin typeface="Fira Sans Extra Condensed SemiBold"/>
                <a:ea typeface="Fira Sans Extra Condensed SemiBold"/>
                <a:cs typeface="Fira Sans Extra Condensed SemiBold"/>
                <a:sym typeface="Fira Sans Extra Condensed SemiBold"/>
              </a:rPr>
              <a:t>P. falciparum?</a:t>
            </a:r>
            <a:endParaRPr i="1" sz="1400">
              <a:solidFill>
                <a:schemeClr val="dk1"/>
              </a:solidFill>
              <a:latin typeface="Fira Sans Extra Condensed SemiBold"/>
              <a:ea typeface="Fira Sans Extra Condensed SemiBold"/>
              <a:cs typeface="Fira Sans Extra Condensed SemiBold"/>
              <a:sym typeface="Fira Sans Extra Condensed SemiBold"/>
            </a:endParaRPr>
          </a:p>
          <a:p>
            <a:pPr indent="0" lvl="0" marL="0" rtl="0" algn="ctr">
              <a:lnSpc>
                <a:spcPct val="100000"/>
              </a:lnSpc>
              <a:spcBef>
                <a:spcPts val="0"/>
              </a:spcBef>
              <a:spcAft>
                <a:spcPts val="0"/>
              </a:spcAft>
              <a:buClr>
                <a:schemeClr val="dk1"/>
              </a:buClr>
              <a:buSzPts val="1100"/>
              <a:buFont typeface="Arial"/>
              <a:buNone/>
            </a:pPr>
            <a:r>
              <a:t/>
            </a:r>
            <a:endParaRPr sz="1400">
              <a:solidFill>
                <a:schemeClr val="dk1"/>
              </a:solidFill>
              <a:latin typeface="Fira Sans Extra Condensed SemiBold"/>
              <a:ea typeface="Fira Sans Extra Condensed SemiBold"/>
              <a:cs typeface="Fira Sans Extra Condensed SemiBold"/>
              <a:sym typeface="Fira Sans Extra Condensed SemiBold"/>
            </a:endParaRPr>
          </a:p>
          <a:p>
            <a:pPr indent="0" lvl="0" marL="0" rtl="0" algn="ctr">
              <a:lnSpc>
                <a:spcPct val="100000"/>
              </a:lnSpc>
              <a:spcBef>
                <a:spcPts val="0"/>
              </a:spcBef>
              <a:spcAft>
                <a:spcPts val="0"/>
              </a:spcAft>
              <a:buClr>
                <a:schemeClr val="dk1"/>
              </a:buClr>
              <a:buSzPts val="1100"/>
              <a:buFont typeface="Arial"/>
              <a:buNone/>
            </a:pPr>
            <a:r>
              <a:rPr lang="en" sz="1400">
                <a:solidFill>
                  <a:schemeClr val="dk1"/>
                </a:solidFill>
                <a:latin typeface="Fira Sans Extra Condensed SemiBold"/>
                <a:ea typeface="Fira Sans Extra Condensed SemiBold"/>
                <a:cs typeface="Fira Sans Extra Condensed SemiBold"/>
                <a:sym typeface="Fira Sans Extra Condensed SemiBold"/>
              </a:rPr>
              <a:t>Use Hi-C to investigate the role of AP2-P in chromatin remodeling.</a:t>
            </a:r>
            <a:endParaRPr>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683" name="Google Shape;683;p41"/>
          <p:cNvSpPr/>
          <p:nvPr/>
        </p:nvSpPr>
        <p:spPr>
          <a:xfrm>
            <a:off x="893700" y="1244013"/>
            <a:ext cx="7356600" cy="859500"/>
          </a:xfrm>
          <a:prstGeom prst="downArrowCallout">
            <a:avLst>
              <a:gd fmla="val 25000" name="adj1"/>
              <a:gd fmla="val 25000" name="adj2"/>
              <a:gd fmla="val 25000" name="adj3"/>
              <a:gd fmla="val 64977" name="adj4"/>
            </a:avLst>
          </a:prstGeom>
          <a:noFill/>
          <a:ln cap="flat" cmpd="sng" w="9525">
            <a:solidFill>
              <a:srgbClr val="0E10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Previous studies have shown that knockout of PfAP2-P leads to expression of genes previously situated within heterochromatin regions. </a:t>
            </a:r>
            <a:endParaRPr>
              <a:latin typeface="Fira Sans Extra Condensed"/>
              <a:ea typeface="Fira Sans Extra Condensed"/>
              <a:cs typeface="Fira Sans Extra Condensed"/>
              <a:sym typeface="Fira Sans Extra Condensed"/>
            </a:endParaRPr>
          </a:p>
        </p:txBody>
      </p:sp>
      <p:sp>
        <p:nvSpPr>
          <p:cNvPr id="684" name="Google Shape;684;p4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Question and objectives</a:t>
            </a:r>
            <a:endParaRPr>
              <a:latin typeface="Fira Sans Extra Condensed"/>
              <a:ea typeface="Fira Sans Extra Condensed"/>
              <a:cs typeface="Fira Sans Extra Condensed"/>
              <a:sym typeface="Fira Sans Extra Condensed"/>
            </a:endParaRPr>
          </a:p>
        </p:txBody>
      </p:sp>
      <p:grpSp>
        <p:nvGrpSpPr>
          <p:cNvPr id="685" name="Google Shape;685;p41"/>
          <p:cNvGrpSpPr/>
          <p:nvPr/>
        </p:nvGrpSpPr>
        <p:grpSpPr>
          <a:xfrm>
            <a:off x="209" y="4999434"/>
            <a:ext cx="9143576" cy="144068"/>
            <a:chOff x="1087575" y="4866164"/>
            <a:chExt cx="8685008" cy="144111"/>
          </a:xfrm>
        </p:grpSpPr>
        <p:sp>
          <p:nvSpPr>
            <p:cNvPr id="686" name="Google Shape;686;p41"/>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87" name="Google Shape;687;p41"/>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88" name="Google Shape;688;p41"/>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89" name="Google Shape;689;p4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90" name="Google Shape;690;p4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6" name="Google Shape;96;p15"/>
          <p:cNvGrpSpPr/>
          <p:nvPr/>
        </p:nvGrpSpPr>
        <p:grpSpPr>
          <a:xfrm>
            <a:off x="209" y="4999434"/>
            <a:ext cx="9143576" cy="144068"/>
            <a:chOff x="1087575" y="4866164"/>
            <a:chExt cx="8685008" cy="144111"/>
          </a:xfrm>
        </p:grpSpPr>
        <p:sp>
          <p:nvSpPr>
            <p:cNvPr id="97" name="Google Shape;97;p15"/>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98" name="Google Shape;98;p1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99" name="Google Shape;99;p1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0" name="Google Shape;100;p1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1" name="Google Shape;101;p1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102" name="Google Shape;102;p15"/>
          <p:cNvGrpSpPr/>
          <p:nvPr/>
        </p:nvGrpSpPr>
        <p:grpSpPr>
          <a:xfrm>
            <a:off x="933405" y="974990"/>
            <a:ext cx="4165831" cy="318016"/>
            <a:chOff x="5441527" y="881569"/>
            <a:chExt cx="2148000" cy="804900"/>
          </a:xfrm>
        </p:grpSpPr>
        <p:sp>
          <p:nvSpPr>
            <p:cNvPr id="103" name="Google Shape;103;p15"/>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1. Introduction to 3D genome organization and Hi-C</a:t>
              </a:r>
              <a:endParaRPr b="1" sz="1200">
                <a:solidFill>
                  <a:schemeClr val="dk2"/>
                </a:solidFill>
                <a:latin typeface="Fira Sans Extra Condensed"/>
                <a:ea typeface="Fira Sans Extra Condensed"/>
                <a:cs typeface="Fira Sans Extra Condensed"/>
                <a:sym typeface="Fira Sans Extra Condensed"/>
              </a:endParaRPr>
            </a:p>
          </p:txBody>
        </p:sp>
      </p:grpSp>
      <p:grpSp>
        <p:nvGrpSpPr>
          <p:cNvPr id="105" name="Google Shape;105;p15"/>
          <p:cNvGrpSpPr/>
          <p:nvPr/>
        </p:nvGrpSpPr>
        <p:grpSpPr>
          <a:xfrm>
            <a:off x="1356081" y="1529443"/>
            <a:ext cx="3743153" cy="318016"/>
            <a:chOff x="5441526" y="881569"/>
            <a:chExt cx="2001900" cy="804900"/>
          </a:xfrm>
        </p:grpSpPr>
        <p:sp>
          <p:nvSpPr>
            <p:cNvPr id="106" name="Google Shape;106;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08" name="Google Shape;108;p15"/>
          <p:cNvGrpSpPr/>
          <p:nvPr/>
        </p:nvGrpSpPr>
        <p:grpSpPr>
          <a:xfrm>
            <a:off x="1356081" y="2083893"/>
            <a:ext cx="3743153" cy="318016"/>
            <a:chOff x="5441526" y="881569"/>
            <a:chExt cx="2001900" cy="804900"/>
          </a:xfrm>
        </p:grpSpPr>
        <p:sp>
          <p:nvSpPr>
            <p:cNvPr id="109" name="Google Shape;109;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1" name="Google Shape;111;p15"/>
          <p:cNvGrpSpPr/>
          <p:nvPr/>
        </p:nvGrpSpPr>
        <p:grpSpPr>
          <a:xfrm>
            <a:off x="1356081" y="2638343"/>
            <a:ext cx="3743153" cy="318016"/>
            <a:chOff x="5441526" y="881569"/>
            <a:chExt cx="2001900" cy="804900"/>
          </a:xfrm>
        </p:grpSpPr>
        <p:sp>
          <p:nvSpPr>
            <p:cNvPr id="112" name="Google Shape;112;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Fira Sans Extra Condensed Light"/>
                  <a:ea typeface="Fira Sans Extra Condensed Light"/>
                  <a:cs typeface="Fira Sans Extra Condensed Light"/>
                  <a:sym typeface="Fira Sans Extra Condensed Light"/>
                </a:rPr>
                <a:t>4.  Pipeline</a:t>
              </a:r>
              <a:endParaRPr sz="1200">
                <a:solidFill>
                  <a:srgbClr val="595959"/>
                </a:solidFill>
                <a:latin typeface="Fira Sans Extra Condensed Light"/>
                <a:ea typeface="Fira Sans Extra Condensed Light"/>
                <a:cs typeface="Fira Sans Extra Condensed Light"/>
                <a:sym typeface="Fira Sans Extra Condensed Light"/>
              </a:endParaRPr>
            </a:p>
          </p:txBody>
        </p:sp>
      </p:grpSp>
      <p:grpSp>
        <p:nvGrpSpPr>
          <p:cNvPr id="114" name="Google Shape;114;p15"/>
          <p:cNvGrpSpPr/>
          <p:nvPr/>
        </p:nvGrpSpPr>
        <p:grpSpPr>
          <a:xfrm>
            <a:off x="1373387" y="3192793"/>
            <a:ext cx="3708520" cy="318016"/>
            <a:chOff x="5441526" y="881569"/>
            <a:chExt cx="2001900" cy="804900"/>
          </a:xfrm>
        </p:grpSpPr>
        <p:sp>
          <p:nvSpPr>
            <p:cNvPr id="115" name="Google Shape;115;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7" name="Google Shape;117;p15"/>
          <p:cNvGrpSpPr/>
          <p:nvPr/>
        </p:nvGrpSpPr>
        <p:grpSpPr>
          <a:xfrm>
            <a:off x="1175903" y="3747243"/>
            <a:ext cx="3923324" cy="318016"/>
            <a:chOff x="5441526" y="881569"/>
            <a:chExt cx="2001900" cy="804900"/>
          </a:xfrm>
        </p:grpSpPr>
        <p:sp>
          <p:nvSpPr>
            <p:cNvPr id="118" name="Google Shape;118;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120" name="Google Shape;120;p15"/>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6" name="Google Shape;696;p42"/>
          <p:cNvSpPr txBox="1"/>
          <p:nvPr>
            <p:ph idx="1" type="body"/>
          </p:nvPr>
        </p:nvSpPr>
        <p:spPr>
          <a:xfrm>
            <a:off x="673425" y="775350"/>
            <a:ext cx="7911900" cy="3764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RAPA-inducible </a:t>
            </a:r>
            <a:r>
              <a:rPr b="1" lang="en" sz="1400">
                <a:solidFill>
                  <a:schemeClr val="accent1"/>
                </a:solidFill>
                <a:latin typeface="Fira Sans Extra Condensed"/>
                <a:ea typeface="Fira Sans Extra Condensed"/>
                <a:cs typeface="Fira Sans Extra Condensed"/>
                <a:sym typeface="Fira Sans Extra Condensed"/>
              </a:rPr>
              <a:t>knockout</a:t>
            </a:r>
            <a:r>
              <a:rPr lang="en" sz="1400">
                <a:latin typeface="Fira Sans Extra Condensed"/>
                <a:ea typeface="Fira Sans Extra Condensed"/>
                <a:cs typeface="Fira Sans Extra Condensed"/>
                <a:sym typeface="Fira Sans Extra Condensed"/>
              </a:rPr>
              <a:t> of </a:t>
            </a:r>
            <a:r>
              <a:rPr b="1" lang="en" sz="1400">
                <a:solidFill>
                  <a:schemeClr val="accent1"/>
                </a:solidFill>
                <a:latin typeface="Fira Sans Extra Condensed"/>
                <a:ea typeface="Fira Sans Extra Condensed"/>
                <a:cs typeface="Fira Sans Extra Condensed"/>
                <a:sym typeface="Fira Sans Extra Condensed"/>
              </a:rPr>
              <a:t>PfAP2-P</a:t>
            </a:r>
            <a:r>
              <a:rPr lang="en" sz="1400">
                <a:latin typeface="Fira Sans Extra Condensed"/>
                <a:ea typeface="Fira Sans Extra Condensed"/>
                <a:cs typeface="Fira Sans Extra Condensed"/>
                <a:sym typeface="Fira Sans Extra Condensed"/>
              </a:rPr>
              <a:t> to </a:t>
            </a:r>
            <a:r>
              <a:rPr lang="en" sz="1400">
                <a:latin typeface="Fira Sans Extra Condensed"/>
                <a:ea typeface="Fira Sans Extra Condensed"/>
                <a:cs typeface="Fira Sans Extra Condensed"/>
                <a:sym typeface="Fira Sans Extra Condensed"/>
              </a:rPr>
              <a:t>disturb</a:t>
            </a:r>
            <a:r>
              <a:rPr lang="en" sz="1400">
                <a:latin typeface="Fira Sans Extra Condensed"/>
                <a:ea typeface="Fira Sans Extra Condensed"/>
                <a:cs typeface="Fira Sans Extra Condensed"/>
                <a:sym typeface="Fira Sans Extra Condensed"/>
              </a:rPr>
              <a:t> </a:t>
            </a:r>
            <a:r>
              <a:rPr lang="en" sz="1400">
                <a:latin typeface="Fira Sans Extra Condensed"/>
                <a:ea typeface="Fira Sans Extra Condensed"/>
                <a:cs typeface="Fira Sans Extra Condensed"/>
                <a:sym typeface="Fira Sans Extra Condensed"/>
              </a:rPr>
              <a:t>the </a:t>
            </a:r>
            <a:r>
              <a:rPr b="1" lang="en" sz="1400">
                <a:solidFill>
                  <a:schemeClr val="accent1"/>
                </a:solidFill>
                <a:latin typeface="Fira Sans Extra Condensed"/>
                <a:ea typeface="Fira Sans Extra Condensed"/>
                <a:cs typeface="Fira Sans Extra Condensed"/>
                <a:sym typeface="Fira Sans Extra Condensed"/>
              </a:rPr>
              <a:t>peak</a:t>
            </a:r>
            <a:r>
              <a:rPr lang="en" sz="1400">
                <a:latin typeface="Fira Sans Extra Condensed"/>
                <a:ea typeface="Fira Sans Extra Condensed"/>
                <a:cs typeface="Fira Sans Extra Condensed"/>
                <a:sym typeface="Fira Sans Extra Condensed"/>
              </a:rPr>
              <a:t> expression points at </a:t>
            </a:r>
            <a:r>
              <a:rPr b="1" lang="en" sz="1400">
                <a:solidFill>
                  <a:schemeClr val="accent1"/>
                </a:solidFill>
                <a:latin typeface="Fira Sans Extra Condensed"/>
                <a:ea typeface="Fira Sans Extra Condensed"/>
                <a:cs typeface="Fira Sans Extra Condensed"/>
                <a:sym typeface="Fira Sans Extra Condensed"/>
              </a:rPr>
              <a:t>16</a:t>
            </a:r>
            <a:r>
              <a:rPr lang="en" sz="1400">
                <a:latin typeface="Fira Sans Extra Condensed"/>
                <a:ea typeface="Fira Sans Extra Condensed"/>
                <a:cs typeface="Fira Sans Extra Condensed"/>
                <a:sym typeface="Fira Sans Extra Condensed"/>
              </a:rPr>
              <a:t> and </a:t>
            </a:r>
            <a:r>
              <a:rPr b="1" lang="en" sz="1400">
                <a:solidFill>
                  <a:schemeClr val="accent1"/>
                </a:solidFill>
                <a:latin typeface="Fira Sans Extra Condensed"/>
                <a:ea typeface="Fira Sans Extra Condensed"/>
                <a:cs typeface="Fira Sans Extra Condensed"/>
                <a:sym typeface="Fira Sans Extra Condensed"/>
              </a:rPr>
              <a:t>40</a:t>
            </a:r>
            <a:r>
              <a:rPr lang="en" sz="1400">
                <a:latin typeface="Fira Sans Extra Condensed"/>
                <a:ea typeface="Fira Sans Extra Condensed"/>
                <a:cs typeface="Fira Sans Extra Condensed"/>
                <a:sym typeface="Fira Sans Extra Condensed"/>
              </a:rPr>
              <a:t> hrs, corresponding to trophozoite and ring stages respectively.</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In situ Hi-C, Illumina sequencing 100bp paired-end. </a:t>
            </a:r>
            <a:endParaRPr>
              <a:latin typeface="Fira Sans Extra Condensed"/>
              <a:ea typeface="Fira Sans Extra Condensed"/>
              <a:cs typeface="Fira Sans Extra Condensed"/>
              <a:sym typeface="Fira Sans Extra Condensed"/>
            </a:endParaRPr>
          </a:p>
        </p:txBody>
      </p:sp>
      <p:sp>
        <p:nvSpPr>
          <p:cNvPr id="697" name="Google Shape;697;p42"/>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Subudhi</a:t>
            </a:r>
            <a:r>
              <a:rPr b="1" lang="en" sz="1000">
                <a:solidFill>
                  <a:schemeClr val="dk2"/>
                </a:solidFill>
              </a:rPr>
              <a:t>, 2023</a:t>
            </a:r>
            <a:endParaRPr b="1" sz="1000">
              <a:solidFill>
                <a:schemeClr val="dk2"/>
              </a:solidFill>
            </a:endParaRPr>
          </a:p>
        </p:txBody>
      </p:sp>
      <p:sp>
        <p:nvSpPr>
          <p:cNvPr id="698" name="Google Shape;698;p4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Experimental design</a:t>
            </a:r>
            <a:endParaRPr>
              <a:latin typeface="Fira Sans Extra Condensed"/>
              <a:ea typeface="Fira Sans Extra Condensed"/>
              <a:cs typeface="Fira Sans Extra Condensed"/>
              <a:sym typeface="Fira Sans Extra Condensed"/>
            </a:endParaRPr>
          </a:p>
        </p:txBody>
      </p:sp>
      <p:grpSp>
        <p:nvGrpSpPr>
          <p:cNvPr id="699" name="Google Shape;699;p42"/>
          <p:cNvGrpSpPr/>
          <p:nvPr/>
        </p:nvGrpSpPr>
        <p:grpSpPr>
          <a:xfrm>
            <a:off x="209" y="4999434"/>
            <a:ext cx="9143576" cy="144068"/>
            <a:chOff x="1087575" y="4866164"/>
            <a:chExt cx="8685008" cy="144111"/>
          </a:xfrm>
        </p:grpSpPr>
        <p:sp>
          <p:nvSpPr>
            <p:cNvPr id="700" name="Google Shape;700;p42"/>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01" name="Google Shape;701;p42"/>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02" name="Google Shape;702;p42"/>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03" name="Google Shape;703;p4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04" name="Google Shape;704;p4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705" name="Google Shape;705;p42"/>
          <p:cNvPicPr preferRelativeResize="0"/>
          <p:nvPr/>
        </p:nvPicPr>
        <p:blipFill rotWithShape="1">
          <a:blip r:embed="rId3">
            <a:alphaModFix/>
          </a:blip>
          <a:srcRect b="71808" l="1470" r="-1469" t="4050"/>
          <a:stretch/>
        </p:blipFill>
        <p:spPr>
          <a:xfrm>
            <a:off x="1421088" y="1458987"/>
            <a:ext cx="6416575" cy="2225526"/>
          </a:xfrm>
          <a:prstGeom prst="rect">
            <a:avLst/>
          </a:prstGeom>
          <a:noFill/>
          <a:ln>
            <a:noFill/>
          </a:ln>
        </p:spPr>
      </p:pic>
      <p:sp>
        <p:nvSpPr>
          <p:cNvPr id="706" name="Google Shape;706;p42"/>
          <p:cNvSpPr/>
          <p:nvPr/>
        </p:nvSpPr>
        <p:spPr>
          <a:xfrm>
            <a:off x="7127300" y="3173825"/>
            <a:ext cx="156900" cy="55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2" name="Google Shape;712;p43"/>
          <p:cNvSpPr txBox="1"/>
          <p:nvPr>
            <p:ph idx="1" type="body"/>
          </p:nvPr>
        </p:nvSpPr>
        <p:spPr>
          <a:xfrm>
            <a:off x="673425" y="775350"/>
            <a:ext cx="7911900" cy="3764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RAPA-inducible </a:t>
            </a:r>
            <a:r>
              <a:rPr b="1" lang="en" sz="1400">
                <a:solidFill>
                  <a:schemeClr val="accent1"/>
                </a:solidFill>
                <a:latin typeface="Fira Sans Extra Condensed"/>
                <a:ea typeface="Fira Sans Extra Condensed"/>
                <a:cs typeface="Fira Sans Extra Condensed"/>
                <a:sym typeface="Fira Sans Extra Condensed"/>
              </a:rPr>
              <a:t>knockout</a:t>
            </a:r>
            <a:r>
              <a:rPr lang="en" sz="1400">
                <a:latin typeface="Fira Sans Extra Condensed"/>
                <a:ea typeface="Fira Sans Extra Condensed"/>
                <a:cs typeface="Fira Sans Extra Condensed"/>
                <a:sym typeface="Fira Sans Extra Condensed"/>
              </a:rPr>
              <a:t> of </a:t>
            </a:r>
            <a:r>
              <a:rPr b="1" lang="en" sz="1400">
                <a:solidFill>
                  <a:schemeClr val="accent1"/>
                </a:solidFill>
                <a:latin typeface="Fira Sans Extra Condensed"/>
                <a:ea typeface="Fira Sans Extra Condensed"/>
                <a:cs typeface="Fira Sans Extra Condensed"/>
                <a:sym typeface="Fira Sans Extra Condensed"/>
              </a:rPr>
              <a:t>PfAP2-P</a:t>
            </a:r>
            <a:r>
              <a:rPr lang="en" sz="1400">
                <a:latin typeface="Fira Sans Extra Condensed"/>
                <a:ea typeface="Fira Sans Extra Condensed"/>
                <a:cs typeface="Fira Sans Extra Condensed"/>
                <a:sym typeface="Fira Sans Extra Condensed"/>
              </a:rPr>
              <a:t> to disturb the </a:t>
            </a:r>
            <a:r>
              <a:rPr b="1" lang="en" sz="1400">
                <a:solidFill>
                  <a:schemeClr val="accent1"/>
                </a:solidFill>
                <a:latin typeface="Fira Sans Extra Condensed"/>
                <a:ea typeface="Fira Sans Extra Condensed"/>
                <a:cs typeface="Fira Sans Extra Condensed"/>
                <a:sym typeface="Fira Sans Extra Condensed"/>
              </a:rPr>
              <a:t>peak</a:t>
            </a:r>
            <a:r>
              <a:rPr lang="en" sz="1400">
                <a:latin typeface="Fira Sans Extra Condensed"/>
                <a:ea typeface="Fira Sans Extra Condensed"/>
                <a:cs typeface="Fira Sans Extra Condensed"/>
                <a:sym typeface="Fira Sans Extra Condensed"/>
              </a:rPr>
              <a:t> expression points at </a:t>
            </a:r>
            <a:r>
              <a:rPr b="1" lang="en" sz="1400">
                <a:solidFill>
                  <a:schemeClr val="accent1"/>
                </a:solidFill>
                <a:latin typeface="Fira Sans Extra Condensed"/>
                <a:ea typeface="Fira Sans Extra Condensed"/>
                <a:cs typeface="Fira Sans Extra Condensed"/>
                <a:sym typeface="Fira Sans Extra Condensed"/>
              </a:rPr>
              <a:t>16</a:t>
            </a:r>
            <a:r>
              <a:rPr lang="en" sz="1400">
                <a:latin typeface="Fira Sans Extra Condensed"/>
                <a:ea typeface="Fira Sans Extra Condensed"/>
                <a:cs typeface="Fira Sans Extra Condensed"/>
                <a:sym typeface="Fira Sans Extra Condensed"/>
              </a:rPr>
              <a:t> and </a:t>
            </a:r>
            <a:r>
              <a:rPr b="1" lang="en" sz="1400">
                <a:solidFill>
                  <a:schemeClr val="accent1"/>
                </a:solidFill>
                <a:latin typeface="Fira Sans Extra Condensed"/>
                <a:ea typeface="Fira Sans Extra Condensed"/>
                <a:cs typeface="Fira Sans Extra Condensed"/>
                <a:sym typeface="Fira Sans Extra Condensed"/>
              </a:rPr>
              <a:t>40</a:t>
            </a:r>
            <a:r>
              <a:rPr lang="en" sz="1400">
                <a:latin typeface="Fira Sans Extra Condensed"/>
                <a:ea typeface="Fira Sans Extra Condensed"/>
                <a:cs typeface="Fira Sans Extra Condensed"/>
                <a:sym typeface="Fira Sans Extra Condensed"/>
              </a:rPr>
              <a:t> hrs, corresponding to trophozoite and ring stages respectively.</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In situ Hi-C, Illumina sequencing 100bp paired-end. </a:t>
            </a:r>
            <a:endParaRPr>
              <a:latin typeface="Fira Sans Extra Condensed"/>
              <a:ea typeface="Fira Sans Extra Condensed"/>
              <a:cs typeface="Fira Sans Extra Condensed"/>
              <a:sym typeface="Fira Sans Extra Condensed"/>
            </a:endParaRPr>
          </a:p>
        </p:txBody>
      </p:sp>
      <p:sp>
        <p:nvSpPr>
          <p:cNvPr id="713" name="Google Shape;713;p43"/>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Subudhi, 2023</a:t>
            </a:r>
            <a:endParaRPr b="1" sz="1000">
              <a:solidFill>
                <a:schemeClr val="dk2"/>
              </a:solidFill>
            </a:endParaRPr>
          </a:p>
        </p:txBody>
      </p:sp>
      <p:sp>
        <p:nvSpPr>
          <p:cNvPr id="714" name="Google Shape;714;p4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Experimental design</a:t>
            </a:r>
            <a:endParaRPr>
              <a:latin typeface="Fira Sans Extra Condensed"/>
              <a:ea typeface="Fira Sans Extra Condensed"/>
              <a:cs typeface="Fira Sans Extra Condensed"/>
              <a:sym typeface="Fira Sans Extra Condensed"/>
            </a:endParaRPr>
          </a:p>
        </p:txBody>
      </p:sp>
      <p:grpSp>
        <p:nvGrpSpPr>
          <p:cNvPr id="715" name="Google Shape;715;p43"/>
          <p:cNvGrpSpPr/>
          <p:nvPr/>
        </p:nvGrpSpPr>
        <p:grpSpPr>
          <a:xfrm>
            <a:off x="209" y="4999434"/>
            <a:ext cx="9143576" cy="144068"/>
            <a:chOff x="1087575" y="4866164"/>
            <a:chExt cx="8685008" cy="144111"/>
          </a:xfrm>
        </p:grpSpPr>
        <p:sp>
          <p:nvSpPr>
            <p:cNvPr id="716" name="Google Shape;716;p43"/>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17" name="Google Shape;717;p43"/>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18" name="Google Shape;718;p43"/>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19" name="Google Shape;719;p4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20" name="Google Shape;720;p4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721" name="Google Shape;721;p43"/>
          <p:cNvPicPr preferRelativeResize="0"/>
          <p:nvPr/>
        </p:nvPicPr>
        <p:blipFill rotWithShape="1">
          <a:blip r:embed="rId3">
            <a:alphaModFix/>
          </a:blip>
          <a:srcRect b="16224" l="-1540" r="1540" t="5735"/>
          <a:stretch/>
        </p:blipFill>
        <p:spPr>
          <a:xfrm>
            <a:off x="2658538" y="1442425"/>
            <a:ext cx="3941674" cy="2460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727" name="Google Shape;72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728" name="Google Shape;728;p44"/>
          <p:cNvGrpSpPr/>
          <p:nvPr/>
        </p:nvGrpSpPr>
        <p:grpSpPr>
          <a:xfrm>
            <a:off x="209" y="4999434"/>
            <a:ext cx="9143576" cy="144068"/>
            <a:chOff x="1087575" y="4866164"/>
            <a:chExt cx="8685008" cy="144111"/>
          </a:xfrm>
        </p:grpSpPr>
        <p:sp>
          <p:nvSpPr>
            <p:cNvPr id="729" name="Google Shape;729;p44"/>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30" name="Google Shape;730;p4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31" name="Google Shape;731;p4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32" name="Google Shape;732;p44"/>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33" name="Google Shape;733;p4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734" name="Google Shape;734;p44"/>
          <p:cNvGrpSpPr/>
          <p:nvPr/>
        </p:nvGrpSpPr>
        <p:grpSpPr>
          <a:xfrm>
            <a:off x="933405" y="974990"/>
            <a:ext cx="4165831" cy="318016"/>
            <a:chOff x="5441527" y="881569"/>
            <a:chExt cx="2148000" cy="804900"/>
          </a:xfrm>
        </p:grpSpPr>
        <p:sp>
          <p:nvSpPr>
            <p:cNvPr id="735" name="Google Shape;735;p44"/>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37" name="Google Shape;737;p44"/>
          <p:cNvGrpSpPr/>
          <p:nvPr/>
        </p:nvGrpSpPr>
        <p:grpSpPr>
          <a:xfrm>
            <a:off x="1356081" y="1529443"/>
            <a:ext cx="3743153" cy="318016"/>
            <a:chOff x="5441526" y="881569"/>
            <a:chExt cx="2001900" cy="804900"/>
          </a:xfrm>
        </p:grpSpPr>
        <p:sp>
          <p:nvSpPr>
            <p:cNvPr id="738" name="Google Shape;738;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4"/>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40" name="Google Shape;740;p44"/>
          <p:cNvGrpSpPr/>
          <p:nvPr/>
        </p:nvGrpSpPr>
        <p:grpSpPr>
          <a:xfrm>
            <a:off x="1356081" y="2083893"/>
            <a:ext cx="3743153" cy="318016"/>
            <a:chOff x="5441526" y="881569"/>
            <a:chExt cx="2001900" cy="804900"/>
          </a:xfrm>
        </p:grpSpPr>
        <p:sp>
          <p:nvSpPr>
            <p:cNvPr id="741" name="Google Shape;741;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4"/>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43" name="Google Shape;743;p44"/>
          <p:cNvGrpSpPr/>
          <p:nvPr/>
        </p:nvGrpSpPr>
        <p:grpSpPr>
          <a:xfrm>
            <a:off x="1356081" y="2638343"/>
            <a:ext cx="3743153" cy="318016"/>
            <a:chOff x="5441526" y="881569"/>
            <a:chExt cx="2001900" cy="804900"/>
          </a:xfrm>
        </p:grpSpPr>
        <p:sp>
          <p:nvSpPr>
            <p:cNvPr id="744" name="Google Shape;744;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4"/>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4.  Pipeline</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746" name="Google Shape;746;p44"/>
          <p:cNvGrpSpPr/>
          <p:nvPr/>
        </p:nvGrpSpPr>
        <p:grpSpPr>
          <a:xfrm>
            <a:off x="1373387" y="3192793"/>
            <a:ext cx="3708520" cy="318016"/>
            <a:chOff x="5441526" y="881569"/>
            <a:chExt cx="2001900" cy="804900"/>
          </a:xfrm>
        </p:grpSpPr>
        <p:sp>
          <p:nvSpPr>
            <p:cNvPr id="747" name="Google Shape;747;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49" name="Google Shape;749;p44"/>
          <p:cNvGrpSpPr/>
          <p:nvPr/>
        </p:nvGrpSpPr>
        <p:grpSpPr>
          <a:xfrm>
            <a:off x="1175903" y="3747243"/>
            <a:ext cx="3923324" cy="318016"/>
            <a:chOff x="5441526" y="881569"/>
            <a:chExt cx="2001900" cy="804900"/>
          </a:xfrm>
        </p:grpSpPr>
        <p:sp>
          <p:nvSpPr>
            <p:cNvPr id="750" name="Google Shape;750;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752" name="Google Shape;752;p44"/>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8" name="Google Shape;758;p45"/>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759" name="Google Shape;759;p4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760" name="Google Shape;760;p45"/>
          <p:cNvGrpSpPr/>
          <p:nvPr/>
        </p:nvGrpSpPr>
        <p:grpSpPr>
          <a:xfrm>
            <a:off x="209" y="4999434"/>
            <a:ext cx="9143576" cy="144068"/>
            <a:chOff x="1087575" y="4866164"/>
            <a:chExt cx="8685008" cy="144111"/>
          </a:xfrm>
        </p:grpSpPr>
        <p:sp>
          <p:nvSpPr>
            <p:cNvPr id="761" name="Google Shape;761;p45"/>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62" name="Google Shape;762;p4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63" name="Google Shape;763;p4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64" name="Google Shape;764;p45"/>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65" name="Google Shape;765;p4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766" name="Google Shape;766;p45"/>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7" name="Google Shape;767;p45"/>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768" name="Google Shape;768;p45"/>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769" name="Google Shape;769;p45"/>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0" name="Google Shape;770;p45"/>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771" name="Google Shape;771;p45"/>
          <p:cNvSpPr/>
          <p:nvPr/>
        </p:nvSpPr>
        <p:spPr>
          <a:xfrm>
            <a:off x="295525" y="2697125"/>
            <a:ext cx="4409700" cy="1931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2" name="Google Shape;772;p45"/>
          <p:cNvPicPr preferRelativeResize="0"/>
          <p:nvPr/>
        </p:nvPicPr>
        <p:blipFill rotWithShape="1">
          <a:blip r:embed="rId4">
            <a:alphaModFix/>
          </a:blip>
          <a:srcRect b="1825" l="1931" r="56257" t="77668"/>
          <a:stretch/>
        </p:blipFill>
        <p:spPr>
          <a:xfrm>
            <a:off x="5391025" y="666875"/>
            <a:ext cx="3110675" cy="2289050"/>
          </a:xfrm>
          <a:prstGeom prst="rect">
            <a:avLst/>
          </a:prstGeom>
          <a:noFill/>
          <a:ln>
            <a:noFill/>
          </a:ln>
        </p:spPr>
      </p:pic>
      <p:pic>
        <p:nvPicPr>
          <p:cNvPr id="773" name="Google Shape;773;p45"/>
          <p:cNvPicPr preferRelativeResize="0"/>
          <p:nvPr/>
        </p:nvPicPr>
        <p:blipFill rotWithShape="1">
          <a:blip r:embed="rId4">
            <a:alphaModFix/>
          </a:blip>
          <a:srcRect b="4507" l="47203" r="28649" t="79979"/>
          <a:stretch/>
        </p:blipFill>
        <p:spPr>
          <a:xfrm>
            <a:off x="5184675" y="2943762"/>
            <a:ext cx="1796477" cy="1731599"/>
          </a:xfrm>
          <a:prstGeom prst="rect">
            <a:avLst/>
          </a:prstGeom>
          <a:noFill/>
          <a:ln>
            <a:noFill/>
          </a:ln>
        </p:spPr>
      </p:pic>
      <p:pic>
        <p:nvPicPr>
          <p:cNvPr id="774" name="Google Shape;774;p45"/>
          <p:cNvPicPr preferRelativeResize="0"/>
          <p:nvPr/>
        </p:nvPicPr>
        <p:blipFill rotWithShape="1">
          <a:blip r:embed="rId4">
            <a:alphaModFix/>
          </a:blip>
          <a:srcRect b="5268" l="74849" r="2015" t="80953"/>
          <a:stretch/>
        </p:blipFill>
        <p:spPr>
          <a:xfrm>
            <a:off x="7043825" y="3040575"/>
            <a:ext cx="1721275" cy="1537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80" name="Google Shape;780;p46"/>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781" name="Google Shape;781;p4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782" name="Google Shape;782;p46"/>
          <p:cNvGrpSpPr/>
          <p:nvPr/>
        </p:nvGrpSpPr>
        <p:grpSpPr>
          <a:xfrm>
            <a:off x="209" y="4999434"/>
            <a:ext cx="9143576" cy="144068"/>
            <a:chOff x="1087575" y="4866164"/>
            <a:chExt cx="8685008" cy="144111"/>
          </a:xfrm>
        </p:grpSpPr>
        <p:sp>
          <p:nvSpPr>
            <p:cNvPr id="783" name="Google Shape;783;p46"/>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84" name="Google Shape;784;p4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85" name="Google Shape;785;p4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86" name="Google Shape;786;p46"/>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87" name="Google Shape;787;p4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788" name="Google Shape;788;p46"/>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9" name="Google Shape;789;p46"/>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790" name="Google Shape;790;p46"/>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791" name="Google Shape;791;p46"/>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2" name="Google Shape;792;p46"/>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793" name="Google Shape;793;p46"/>
          <p:cNvSpPr/>
          <p:nvPr/>
        </p:nvSpPr>
        <p:spPr>
          <a:xfrm>
            <a:off x="295525" y="2697125"/>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9" name="Google Shape;799;p47"/>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800" name="Google Shape;800;p4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801" name="Google Shape;801;p47"/>
          <p:cNvGrpSpPr/>
          <p:nvPr/>
        </p:nvGrpSpPr>
        <p:grpSpPr>
          <a:xfrm>
            <a:off x="209" y="4999434"/>
            <a:ext cx="9143576" cy="144068"/>
            <a:chOff x="1087575" y="4866164"/>
            <a:chExt cx="8685008" cy="144111"/>
          </a:xfrm>
        </p:grpSpPr>
        <p:sp>
          <p:nvSpPr>
            <p:cNvPr id="802" name="Google Shape;802;p47"/>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803" name="Google Shape;803;p4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804" name="Google Shape;804;p4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805" name="Google Shape;805;p47"/>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806" name="Google Shape;806;p4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807" name="Google Shape;807;p47"/>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8" name="Google Shape;808;p47"/>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809" name="Google Shape;809;p47"/>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810" name="Google Shape;810;p47"/>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1" name="Google Shape;811;p47"/>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812" name="Google Shape;812;p47"/>
          <p:cNvSpPr/>
          <p:nvPr/>
        </p:nvSpPr>
        <p:spPr>
          <a:xfrm>
            <a:off x="295525" y="2697125"/>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3" name="Google Shape;813;p47"/>
          <p:cNvPicPr preferRelativeResize="0"/>
          <p:nvPr/>
        </p:nvPicPr>
        <p:blipFill>
          <a:blip r:embed="rId4">
            <a:alphaModFix/>
          </a:blip>
          <a:stretch>
            <a:fillRect/>
          </a:stretch>
        </p:blipFill>
        <p:spPr>
          <a:xfrm>
            <a:off x="5807825" y="1843422"/>
            <a:ext cx="2399320" cy="1839093"/>
          </a:xfrm>
          <a:prstGeom prst="rect">
            <a:avLst/>
          </a:prstGeom>
          <a:noFill/>
          <a:ln>
            <a:noFill/>
          </a:ln>
        </p:spPr>
      </p:pic>
      <p:pic>
        <p:nvPicPr>
          <p:cNvPr id="814" name="Google Shape;814;p47"/>
          <p:cNvPicPr preferRelativeResize="0"/>
          <p:nvPr/>
        </p:nvPicPr>
        <p:blipFill>
          <a:blip r:embed="rId5">
            <a:alphaModFix/>
          </a:blip>
          <a:stretch>
            <a:fillRect/>
          </a:stretch>
        </p:blipFill>
        <p:spPr>
          <a:xfrm>
            <a:off x="6059200" y="820481"/>
            <a:ext cx="2004799" cy="1098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20" name="Google Shape;820;p48"/>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821" name="Google Shape;821;p4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822" name="Google Shape;822;p48"/>
          <p:cNvGrpSpPr/>
          <p:nvPr/>
        </p:nvGrpSpPr>
        <p:grpSpPr>
          <a:xfrm>
            <a:off x="209" y="4999434"/>
            <a:ext cx="9143576" cy="144068"/>
            <a:chOff x="1087575" y="4866164"/>
            <a:chExt cx="8685008" cy="144111"/>
          </a:xfrm>
        </p:grpSpPr>
        <p:sp>
          <p:nvSpPr>
            <p:cNvPr id="823" name="Google Shape;823;p48"/>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824" name="Google Shape;824;p4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825" name="Google Shape;825;p4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826" name="Google Shape;826;p48"/>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827" name="Google Shape;827;p4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828" name="Google Shape;828;p48"/>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9" name="Google Shape;829;p48"/>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830" name="Google Shape;830;p48"/>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831" name="Google Shape;831;p48"/>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2" name="Google Shape;832;p48"/>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833" name="Google Shape;833;p48"/>
          <p:cNvSpPr/>
          <p:nvPr/>
        </p:nvSpPr>
        <p:spPr>
          <a:xfrm>
            <a:off x="353900" y="767375"/>
            <a:ext cx="4270800" cy="8898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4" name="Google Shape;834;p48"/>
          <p:cNvSpPr/>
          <p:nvPr/>
        </p:nvSpPr>
        <p:spPr>
          <a:xfrm>
            <a:off x="295525" y="2704900"/>
            <a:ext cx="4409700" cy="17784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5" name="Google Shape;835;p48"/>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6" name="Google Shape;836;p48"/>
          <p:cNvSpPr/>
          <p:nvPr/>
        </p:nvSpPr>
        <p:spPr>
          <a:xfrm>
            <a:off x="2582600"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7" name="Google Shape;837;p48"/>
          <p:cNvSpPr/>
          <p:nvPr/>
        </p:nvSpPr>
        <p:spPr>
          <a:xfrm>
            <a:off x="1541725"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8" name="Google Shape;838;p48"/>
          <p:cNvSpPr/>
          <p:nvPr/>
        </p:nvSpPr>
        <p:spPr>
          <a:xfrm>
            <a:off x="3623475" y="21213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9" name="Google Shape;839;p48"/>
          <p:cNvPicPr preferRelativeResize="0"/>
          <p:nvPr/>
        </p:nvPicPr>
        <p:blipFill>
          <a:blip r:embed="rId4">
            <a:alphaModFix/>
          </a:blip>
          <a:stretch>
            <a:fillRect/>
          </a:stretch>
        </p:blipFill>
        <p:spPr>
          <a:xfrm>
            <a:off x="3862875" y="767371"/>
            <a:ext cx="718250" cy="393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45" name="Google Shape;845;p49"/>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846" name="Google Shape;846;p4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847" name="Google Shape;847;p49"/>
          <p:cNvGrpSpPr/>
          <p:nvPr/>
        </p:nvGrpSpPr>
        <p:grpSpPr>
          <a:xfrm>
            <a:off x="209" y="4999434"/>
            <a:ext cx="9143576" cy="144068"/>
            <a:chOff x="1087575" y="4866164"/>
            <a:chExt cx="8685008" cy="144111"/>
          </a:xfrm>
        </p:grpSpPr>
        <p:sp>
          <p:nvSpPr>
            <p:cNvPr id="848" name="Google Shape;848;p4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849" name="Google Shape;849;p4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850" name="Google Shape;850;p4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851" name="Google Shape;851;p49"/>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852" name="Google Shape;852;p4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853" name="Google Shape;853;p49"/>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54" name="Google Shape;854;p49"/>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855" name="Google Shape;855;p49"/>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856" name="Google Shape;856;p49"/>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57" name="Google Shape;857;p49"/>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858" name="Google Shape;858;p49"/>
          <p:cNvSpPr/>
          <p:nvPr/>
        </p:nvSpPr>
        <p:spPr>
          <a:xfrm>
            <a:off x="353900" y="767375"/>
            <a:ext cx="4270800" cy="8898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9" name="Google Shape;859;p49"/>
          <p:cNvSpPr/>
          <p:nvPr/>
        </p:nvSpPr>
        <p:spPr>
          <a:xfrm>
            <a:off x="295525" y="2704900"/>
            <a:ext cx="4409700" cy="17784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0" name="Google Shape;860;p49"/>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1" name="Google Shape;861;p49"/>
          <p:cNvSpPr/>
          <p:nvPr/>
        </p:nvSpPr>
        <p:spPr>
          <a:xfrm>
            <a:off x="2582600"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2" name="Google Shape;862;p49"/>
          <p:cNvSpPr/>
          <p:nvPr/>
        </p:nvSpPr>
        <p:spPr>
          <a:xfrm>
            <a:off x="1541725"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3" name="Google Shape;863;p49"/>
          <p:cNvSpPr/>
          <p:nvPr/>
        </p:nvSpPr>
        <p:spPr>
          <a:xfrm>
            <a:off x="3623475" y="21213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p49"/>
          <p:cNvSpPr txBox="1"/>
          <p:nvPr/>
        </p:nvSpPr>
        <p:spPr>
          <a:xfrm>
            <a:off x="4865350" y="671900"/>
            <a:ext cx="3411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1kb bin size == 1kb resolution</a:t>
            </a:r>
            <a:endParaRPr sz="1200">
              <a:solidFill>
                <a:schemeClr val="dk2"/>
              </a:solidFill>
            </a:endParaRPr>
          </a:p>
        </p:txBody>
      </p:sp>
      <p:pic>
        <p:nvPicPr>
          <p:cNvPr id="865" name="Google Shape;865;p49"/>
          <p:cNvPicPr preferRelativeResize="0"/>
          <p:nvPr/>
        </p:nvPicPr>
        <p:blipFill>
          <a:blip r:embed="rId4">
            <a:alphaModFix/>
          </a:blip>
          <a:stretch>
            <a:fillRect/>
          </a:stretch>
        </p:blipFill>
        <p:spPr>
          <a:xfrm>
            <a:off x="5495598" y="1072128"/>
            <a:ext cx="2152163" cy="2120664"/>
          </a:xfrm>
          <a:prstGeom prst="rect">
            <a:avLst/>
          </a:prstGeom>
          <a:noFill/>
          <a:ln>
            <a:noFill/>
          </a:ln>
        </p:spPr>
      </p:pic>
      <p:pic>
        <p:nvPicPr>
          <p:cNvPr id="866" name="Google Shape;866;p49"/>
          <p:cNvPicPr preferRelativeResize="0"/>
          <p:nvPr/>
        </p:nvPicPr>
        <p:blipFill>
          <a:blip r:embed="rId5">
            <a:alphaModFix/>
          </a:blip>
          <a:stretch>
            <a:fillRect/>
          </a:stretch>
        </p:blipFill>
        <p:spPr>
          <a:xfrm>
            <a:off x="3862875" y="767371"/>
            <a:ext cx="718250" cy="393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2" name="Google Shape;872;p50"/>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873" name="Google Shape;873;p5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874" name="Google Shape;874;p50"/>
          <p:cNvGrpSpPr/>
          <p:nvPr/>
        </p:nvGrpSpPr>
        <p:grpSpPr>
          <a:xfrm>
            <a:off x="209" y="4999434"/>
            <a:ext cx="9143576" cy="144068"/>
            <a:chOff x="1087575" y="4866164"/>
            <a:chExt cx="8685008" cy="144111"/>
          </a:xfrm>
        </p:grpSpPr>
        <p:sp>
          <p:nvSpPr>
            <p:cNvPr id="875" name="Google Shape;875;p5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876" name="Google Shape;876;p5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877" name="Google Shape;877;p5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878" name="Google Shape;878;p50"/>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879" name="Google Shape;879;p5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880" name="Google Shape;880;p50"/>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1" name="Google Shape;881;p50"/>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882" name="Google Shape;882;p50"/>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883" name="Google Shape;883;p50"/>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4" name="Google Shape;884;p50"/>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885" name="Google Shape;885;p50"/>
          <p:cNvSpPr/>
          <p:nvPr/>
        </p:nvSpPr>
        <p:spPr>
          <a:xfrm>
            <a:off x="353900" y="767375"/>
            <a:ext cx="4270800" cy="8898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p50"/>
          <p:cNvSpPr/>
          <p:nvPr/>
        </p:nvSpPr>
        <p:spPr>
          <a:xfrm>
            <a:off x="295525" y="2704900"/>
            <a:ext cx="4409700" cy="17784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7" name="Google Shape;887;p50"/>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8" name="Google Shape;888;p50"/>
          <p:cNvSpPr/>
          <p:nvPr/>
        </p:nvSpPr>
        <p:spPr>
          <a:xfrm>
            <a:off x="2582600"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9" name="Google Shape;889;p50"/>
          <p:cNvSpPr/>
          <p:nvPr/>
        </p:nvSpPr>
        <p:spPr>
          <a:xfrm>
            <a:off x="1541725"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0" name="Google Shape;890;p50"/>
          <p:cNvSpPr/>
          <p:nvPr/>
        </p:nvSpPr>
        <p:spPr>
          <a:xfrm>
            <a:off x="3623475" y="21213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1" name="Google Shape;891;p50"/>
          <p:cNvSpPr txBox="1"/>
          <p:nvPr/>
        </p:nvSpPr>
        <p:spPr>
          <a:xfrm>
            <a:off x="4865350" y="671900"/>
            <a:ext cx="3411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1kb bin size == 1kb resolution</a:t>
            </a:r>
            <a:endParaRPr sz="1200">
              <a:solidFill>
                <a:schemeClr val="dk2"/>
              </a:solidFill>
            </a:endParaRPr>
          </a:p>
        </p:txBody>
      </p:sp>
      <p:sp>
        <p:nvSpPr>
          <p:cNvPr id="892" name="Google Shape;892;p50"/>
          <p:cNvSpPr txBox="1"/>
          <p:nvPr/>
        </p:nvSpPr>
        <p:spPr>
          <a:xfrm>
            <a:off x="8094172" y="1488375"/>
            <a:ext cx="6771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rPr>
              <a:t>10 reads between </a:t>
            </a:r>
            <a:endParaRPr sz="800">
              <a:solidFill>
                <a:schemeClr val="dk2"/>
              </a:solidFill>
            </a:endParaRPr>
          </a:p>
          <a:p>
            <a:pPr indent="0" lvl="0" marL="0" rtl="0" algn="ctr">
              <a:spcBef>
                <a:spcPts val="0"/>
              </a:spcBef>
              <a:spcAft>
                <a:spcPts val="0"/>
              </a:spcAft>
              <a:buNone/>
            </a:pPr>
            <a:r>
              <a:rPr lang="en" sz="800">
                <a:solidFill>
                  <a:schemeClr val="dk2"/>
                </a:solidFill>
              </a:rPr>
              <a:t>these two regions</a:t>
            </a:r>
            <a:endParaRPr sz="800">
              <a:solidFill>
                <a:schemeClr val="dk2"/>
              </a:solidFill>
            </a:endParaRPr>
          </a:p>
        </p:txBody>
      </p:sp>
      <p:pic>
        <p:nvPicPr>
          <p:cNvPr id="893" name="Google Shape;893;p50"/>
          <p:cNvPicPr preferRelativeResize="0"/>
          <p:nvPr/>
        </p:nvPicPr>
        <p:blipFill>
          <a:blip r:embed="rId4">
            <a:alphaModFix/>
          </a:blip>
          <a:stretch>
            <a:fillRect/>
          </a:stretch>
        </p:blipFill>
        <p:spPr>
          <a:xfrm>
            <a:off x="5495598" y="1072128"/>
            <a:ext cx="2152163" cy="2120663"/>
          </a:xfrm>
          <a:prstGeom prst="rect">
            <a:avLst/>
          </a:prstGeom>
          <a:noFill/>
          <a:ln>
            <a:noFill/>
          </a:ln>
        </p:spPr>
      </p:pic>
      <p:sp>
        <p:nvSpPr>
          <p:cNvPr id="894" name="Google Shape;894;p50"/>
          <p:cNvSpPr/>
          <p:nvPr/>
        </p:nvSpPr>
        <p:spPr>
          <a:xfrm>
            <a:off x="6781691" y="1596407"/>
            <a:ext cx="195400" cy="177553"/>
          </a:xfrm>
          <a:prstGeom prst="ellipse">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5" name="Google Shape;895;p50"/>
          <p:cNvSpPr/>
          <p:nvPr/>
        </p:nvSpPr>
        <p:spPr>
          <a:xfrm>
            <a:off x="6728991" y="1324421"/>
            <a:ext cx="248099" cy="101822"/>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6" name="Google Shape;896;p50"/>
          <p:cNvSpPr/>
          <p:nvPr/>
        </p:nvSpPr>
        <p:spPr>
          <a:xfrm rot="5400000">
            <a:off x="5578279" y="1633135"/>
            <a:ext cx="242677" cy="104098"/>
          </a:xfrm>
          <a:prstGeom prst="rect">
            <a:avLst/>
          </a:prstGeom>
          <a:noFill/>
          <a:ln cap="flat" cmpd="sng" w="19050">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97" name="Google Shape;897;p50"/>
          <p:cNvCxnSpPr>
            <a:stCxn id="894" idx="6"/>
            <a:endCxn id="892" idx="1"/>
          </p:cNvCxnSpPr>
          <p:nvPr/>
        </p:nvCxnSpPr>
        <p:spPr>
          <a:xfrm>
            <a:off x="6977090" y="1685184"/>
            <a:ext cx="1117200" cy="0"/>
          </a:xfrm>
          <a:prstGeom prst="straightConnector1">
            <a:avLst/>
          </a:prstGeom>
          <a:noFill/>
          <a:ln cap="flat" cmpd="sng" w="9525">
            <a:solidFill>
              <a:schemeClr val="dk2"/>
            </a:solidFill>
            <a:prstDash val="solid"/>
            <a:round/>
            <a:headEnd len="med" w="med" type="none"/>
            <a:tailEnd len="med" w="med" type="triangle"/>
          </a:ln>
        </p:spPr>
      </p:cxnSp>
      <p:grpSp>
        <p:nvGrpSpPr>
          <p:cNvPr id="898" name="Google Shape;898;p50"/>
          <p:cNvGrpSpPr/>
          <p:nvPr/>
        </p:nvGrpSpPr>
        <p:grpSpPr>
          <a:xfrm>
            <a:off x="5847492" y="3423772"/>
            <a:ext cx="1425430" cy="66351"/>
            <a:chOff x="5705550" y="4463450"/>
            <a:chExt cx="1654975" cy="88800"/>
          </a:xfrm>
        </p:grpSpPr>
        <p:sp>
          <p:nvSpPr>
            <p:cNvPr id="899" name="Google Shape;899;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01" name="Google Shape;901;p50"/>
            <p:cNvCxnSpPr>
              <a:endCxn id="900"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02" name="Google Shape;902;p50"/>
          <p:cNvGrpSpPr/>
          <p:nvPr/>
        </p:nvGrpSpPr>
        <p:grpSpPr>
          <a:xfrm>
            <a:off x="5888342" y="3580297"/>
            <a:ext cx="1425430" cy="66351"/>
            <a:chOff x="5705550" y="4463450"/>
            <a:chExt cx="1654975" cy="88800"/>
          </a:xfrm>
        </p:grpSpPr>
        <p:sp>
          <p:nvSpPr>
            <p:cNvPr id="903" name="Google Shape;903;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4" name="Google Shape;904;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05" name="Google Shape;905;p50"/>
            <p:cNvCxnSpPr>
              <a:endCxn id="904"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06" name="Google Shape;906;p50"/>
          <p:cNvGrpSpPr/>
          <p:nvPr/>
        </p:nvGrpSpPr>
        <p:grpSpPr>
          <a:xfrm>
            <a:off x="5972092" y="4071047"/>
            <a:ext cx="1425430" cy="66351"/>
            <a:chOff x="5705550" y="4463450"/>
            <a:chExt cx="1654975" cy="88800"/>
          </a:xfrm>
        </p:grpSpPr>
        <p:sp>
          <p:nvSpPr>
            <p:cNvPr id="907" name="Google Shape;907;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8" name="Google Shape;908;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09" name="Google Shape;909;p50"/>
            <p:cNvCxnSpPr>
              <a:endCxn id="908"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10" name="Google Shape;910;p50"/>
          <p:cNvGrpSpPr/>
          <p:nvPr/>
        </p:nvGrpSpPr>
        <p:grpSpPr>
          <a:xfrm>
            <a:off x="6176780" y="3502034"/>
            <a:ext cx="1425430" cy="66351"/>
            <a:chOff x="5705550" y="4463450"/>
            <a:chExt cx="1654975" cy="88800"/>
          </a:xfrm>
        </p:grpSpPr>
        <p:sp>
          <p:nvSpPr>
            <p:cNvPr id="911" name="Google Shape;911;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2" name="Google Shape;912;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13" name="Google Shape;913;p50"/>
            <p:cNvCxnSpPr>
              <a:endCxn id="912"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14" name="Google Shape;914;p50"/>
          <p:cNvGrpSpPr/>
          <p:nvPr/>
        </p:nvGrpSpPr>
        <p:grpSpPr>
          <a:xfrm>
            <a:off x="6176767" y="3341084"/>
            <a:ext cx="1425430" cy="66351"/>
            <a:chOff x="5705550" y="4463450"/>
            <a:chExt cx="1654975" cy="88800"/>
          </a:xfrm>
        </p:grpSpPr>
        <p:sp>
          <p:nvSpPr>
            <p:cNvPr id="915" name="Google Shape;915;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6" name="Google Shape;916;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17" name="Google Shape;917;p50"/>
            <p:cNvCxnSpPr>
              <a:endCxn id="916"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pic>
        <p:nvPicPr>
          <p:cNvPr id="918" name="Google Shape;918;p50"/>
          <p:cNvPicPr preferRelativeResize="0"/>
          <p:nvPr/>
        </p:nvPicPr>
        <p:blipFill rotWithShape="1">
          <a:blip r:embed="rId4">
            <a:alphaModFix/>
          </a:blip>
          <a:srcRect b="88556" l="0" r="0" t="0"/>
          <a:stretch/>
        </p:blipFill>
        <p:spPr>
          <a:xfrm rot="10800000">
            <a:off x="5113800" y="4371450"/>
            <a:ext cx="3142025" cy="303000"/>
          </a:xfrm>
          <a:prstGeom prst="rect">
            <a:avLst/>
          </a:prstGeom>
          <a:noFill/>
          <a:ln>
            <a:noFill/>
          </a:ln>
        </p:spPr>
      </p:pic>
      <p:grpSp>
        <p:nvGrpSpPr>
          <p:cNvPr id="919" name="Google Shape;919;p50"/>
          <p:cNvGrpSpPr/>
          <p:nvPr/>
        </p:nvGrpSpPr>
        <p:grpSpPr>
          <a:xfrm>
            <a:off x="5611342" y="3736822"/>
            <a:ext cx="1425430" cy="66351"/>
            <a:chOff x="5705550" y="4463450"/>
            <a:chExt cx="1654975" cy="88800"/>
          </a:xfrm>
        </p:grpSpPr>
        <p:sp>
          <p:nvSpPr>
            <p:cNvPr id="920" name="Google Shape;920;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1" name="Google Shape;921;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2" name="Google Shape;922;p50"/>
            <p:cNvCxnSpPr>
              <a:endCxn id="921"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23" name="Google Shape;923;p50"/>
          <p:cNvGrpSpPr/>
          <p:nvPr/>
        </p:nvGrpSpPr>
        <p:grpSpPr>
          <a:xfrm>
            <a:off x="5763742" y="3889222"/>
            <a:ext cx="1425430" cy="66351"/>
            <a:chOff x="5705550" y="4463450"/>
            <a:chExt cx="1654975" cy="88800"/>
          </a:xfrm>
        </p:grpSpPr>
        <p:sp>
          <p:nvSpPr>
            <p:cNvPr id="924" name="Google Shape;924;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5" name="Google Shape;925;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6" name="Google Shape;926;p50"/>
            <p:cNvCxnSpPr>
              <a:endCxn id="925"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27" name="Google Shape;927;p50"/>
          <p:cNvGrpSpPr/>
          <p:nvPr/>
        </p:nvGrpSpPr>
        <p:grpSpPr>
          <a:xfrm>
            <a:off x="5972092" y="3813022"/>
            <a:ext cx="1425430" cy="66351"/>
            <a:chOff x="5705550" y="4463450"/>
            <a:chExt cx="1654975" cy="88800"/>
          </a:xfrm>
        </p:grpSpPr>
        <p:sp>
          <p:nvSpPr>
            <p:cNvPr id="928" name="Google Shape;928;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9" name="Google Shape;929;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0" name="Google Shape;930;p50"/>
            <p:cNvCxnSpPr>
              <a:endCxn id="929"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31" name="Google Shape;931;p50"/>
          <p:cNvGrpSpPr/>
          <p:nvPr/>
        </p:nvGrpSpPr>
        <p:grpSpPr>
          <a:xfrm>
            <a:off x="5611342" y="3980134"/>
            <a:ext cx="1425430" cy="66351"/>
            <a:chOff x="5705550" y="4463450"/>
            <a:chExt cx="1654975" cy="88800"/>
          </a:xfrm>
        </p:grpSpPr>
        <p:sp>
          <p:nvSpPr>
            <p:cNvPr id="932" name="Google Shape;932;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3" name="Google Shape;933;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4" name="Google Shape;934;p50"/>
            <p:cNvCxnSpPr>
              <a:endCxn id="933"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35" name="Google Shape;935;p50"/>
          <p:cNvGrpSpPr/>
          <p:nvPr/>
        </p:nvGrpSpPr>
        <p:grpSpPr>
          <a:xfrm>
            <a:off x="6092567" y="3658559"/>
            <a:ext cx="1425430" cy="66351"/>
            <a:chOff x="5705550" y="4463450"/>
            <a:chExt cx="1654975" cy="88800"/>
          </a:xfrm>
        </p:grpSpPr>
        <p:sp>
          <p:nvSpPr>
            <p:cNvPr id="936" name="Google Shape;936;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7" name="Google Shape;937;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8" name="Google Shape;938;p50"/>
            <p:cNvCxnSpPr>
              <a:endCxn id="937"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sp>
        <p:nvSpPr>
          <p:cNvPr id="939" name="Google Shape;939;p50"/>
          <p:cNvSpPr/>
          <p:nvPr/>
        </p:nvSpPr>
        <p:spPr>
          <a:xfrm flipH="1" rot="9374">
            <a:off x="5523849" y="4223604"/>
            <a:ext cx="770103" cy="912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Fira Sans Extra Condensed"/>
                <a:ea typeface="Fira Sans Extra Condensed"/>
                <a:cs typeface="Fira Sans Extra Condensed"/>
                <a:sym typeface="Fira Sans Extra Condensed"/>
              </a:rPr>
              <a:t>1kb - 2kb</a:t>
            </a:r>
            <a:endParaRPr sz="600">
              <a:latin typeface="Fira Sans Extra Condensed"/>
              <a:ea typeface="Fira Sans Extra Condensed"/>
              <a:cs typeface="Fira Sans Extra Condensed"/>
              <a:sym typeface="Fira Sans Extra Condensed"/>
            </a:endParaRPr>
          </a:p>
        </p:txBody>
      </p:sp>
      <p:sp>
        <p:nvSpPr>
          <p:cNvPr id="940" name="Google Shape;940;p50"/>
          <p:cNvSpPr/>
          <p:nvPr/>
        </p:nvSpPr>
        <p:spPr>
          <a:xfrm>
            <a:off x="7890735" y="4483307"/>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1" name="Google Shape;941;p50"/>
          <p:cNvSpPr/>
          <p:nvPr/>
        </p:nvSpPr>
        <p:spPr>
          <a:xfrm flipH="1" rot="9374">
            <a:off x="6812636" y="4224479"/>
            <a:ext cx="770103" cy="91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Fira Sans Extra Condensed"/>
                <a:ea typeface="Fira Sans Extra Condensed"/>
                <a:cs typeface="Fira Sans Extra Condensed"/>
                <a:sym typeface="Fira Sans Extra Condensed"/>
              </a:rPr>
              <a:t>6kb</a:t>
            </a:r>
            <a:r>
              <a:rPr lang="en" sz="600">
                <a:latin typeface="Fira Sans Extra Condensed"/>
                <a:ea typeface="Fira Sans Extra Condensed"/>
                <a:cs typeface="Fira Sans Extra Condensed"/>
                <a:sym typeface="Fira Sans Extra Condensed"/>
              </a:rPr>
              <a:t> - 7kb</a:t>
            </a:r>
            <a:endParaRPr sz="600">
              <a:latin typeface="Fira Sans Extra Condensed"/>
              <a:ea typeface="Fira Sans Extra Condensed"/>
              <a:cs typeface="Fira Sans Extra Condensed"/>
              <a:sym typeface="Fira Sans Extra Condensed"/>
            </a:endParaRPr>
          </a:p>
        </p:txBody>
      </p:sp>
      <p:sp>
        <p:nvSpPr>
          <p:cNvPr id="942" name="Google Shape;942;p50"/>
          <p:cNvSpPr/>
          <p:nvPr/>
        </p:nvSpPr>
        <p:spPr>
          <a:xfrm flipH="1" rot="9890">
            <a:off x="6293649" y="4248700"/>
            <a:ext cx="521402" cy="12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latin typeface="Fira Sans Extra Condensed"/>
                <a:ea typeface="Fira Sans Extra Condensed"/>
                <a:cs typeface="Fira Sans Extra Condensed"/>
                <a:sym typeface="Fira Sans Extra Condensed"/>
              </a:rPr>
              <a:t>…</a:t>
            </a:r>
            <a:endParaRPr sz="600">
              <a:latin typeface="Fira Sans Extra Condensed"/>
              <a:ea typeface="Fira Sans Extra Condensed"/>
              <a:cs typeface="Fira Sans Extra Condensed"/>
              <a:sym typeface="Fira Sans Extra Condensed"/>
            </a:endParaRPr>
          </a:p>
        </p:txBody>
      </p:sp>
      <p:pic>
        <p:nvPicPr>
          <p:cNvPr id="943" name="Google Shape;943;p50"/>
          <p:cNvPicPr preferRelativeResize="0"/>
          <p:nvPr/>
        </p:nvPicPr>
        <p:blipFill>
          <a:blip r:embed="rId5">
            <a:alphaModFix/>
          </a:blip>
          <a:stretch>
            <a:fillRect/>
          </a:stretch>
        </p:blipFill>
        <p:spPr>
          <a:xfrm>
            <a:off x="3862875" y="767371"/>
            <a:ext cx="718250" cy="39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49" name="Google Shape;949;p51"/>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950" name="Google Shape;950;p5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951" name="Google Shape;951;p51"/>
          <p:cNvGrpSpPr/>
          <p:nvPr/>
        </p:nvGrpSpPr>
        <p:grpSpPr>
          <a:xfrm>
            <a:off x="209" y="4999434"/>
            <a:ext cx="9143576" cy="144068"/>
            <a:chOff x="1087575" y="4866164"/>
            <a:chExt cx="8685008" cy="144111"/>
          </a:xfrm>
        </p:grpSpPr>
        <p:sp>
          <p:nvSpPr>
            <p:cNvPr id="952" name="Google Shape;952;p51"/>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953" name="Google Shape;953;p5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954" name="Google Shape;954;p51"/>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955" name="Google Shape;955;p51"/>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956" name="Google Shape;956;p5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957" name="Google Shape;957;p51"/>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8" name="Google Shape;958;p51"/>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959" name="Google Shape;959;p51"/>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960" name="Google Shape;960;p51"/>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1" name="Google Shape;961;p51"/>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962" name="Google Shape;962;p51"/>
          <p:cNvSpPr/>
          <p:nvPr/>
        </p:nvSpPr>
        <p:spPr>
          <a:xfrm>
            <a:off x="353900" y="767375"/>
            <a:ext cx="4270800" cy="18447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3" name="Google Shape;963;p51"/>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4" name="Google Shape;964;p51"/>
          <p:cNvSpPr/>
          <p:nvPr/>
        </p:nvSpPr>
        <p:spPr>
          <a:xfrm>
            <a:off x="1478425" y="31582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5" name="Google Shape;965;p51"/>
          <p:cNvSpPr/>
          <p:nvPr/>
        </p:nvSpPr>
        <p:spPr>
          <a:xfrm>
            <a:off x="2519300" y="31581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6" name="Google Shape;966;p51"/>
          <p:cNvPicPr preferRelativeResize="0"/>
          <p:nvPr/>
        </p:nvPicPr>
        <p:blipFill rotWithShape="1">
          <a:blip r:embed="rId4">
            <a:alphaModFix/>
          </a:blip>
          <a:srcRect b="438" l="0" r="129" t="0"/>
          <a:stretch/>
        </p:blipFill>
        <p:spPr>
          <a:xfrm>
            <a:off x="5143400" y="1260125"/>
            <a:ext cx="3671825" cy="2813025"/>
          </a:xfrm>
          <a:prstGeom prst="rect">
            <a:avLst/>
          </a:prstGeom>
          <a:noFill/>
          <a:ln>
            <a:noFill/>
          </a:ln>
        </p:spPr>
      </p:pic>
      <p:sp>
        <p:nvSpPr>
          <p:cNvPr id="967" name="Google Shape;967;p51"/>
          <p:cNvSpPr/>
          <p:nvPr/>
        </p:nvSpPr>
        <p:spPr>
          <a:xfrm>
            <a:off x="5080860" y="1260132"/>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8" name="Google Shape;968;p51"/>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2"/>
                </a:solidFill>
              </a:rPr>
              <a:t>Lyu,</a:t>
            </a:r>
            <a:r>
              <a:rPr b="1" lang="en" sz="1000">
                <a:solidFill>
                  <a:schemeClr val="dk2"/>
                </a:solidFill>
              </a:rPr>
              <a:t> 2020</a:t>
            </a:r>
            <a:endParaRPr b="1" sz="1000">
              <a:solidFill>
                <a:schemeClr val="dk2"/>
              </a:solidFill>
            </a:endParaRPr>
          </a:p>
        </p:txBody>
      </p:sp>
      <p:pic>
        <p:nvPicPr>
          <p:cNvPr id="969" name="Google Shape;969;p51"/>
          <p:cNvPicPr preferRelativeResize="0"/>
          <p:nvPr/>
        </p:nvPicPr>
        <p:blipFill>
          <a:blip r:embed="rId5">
            <a:alphaModFix/>
          </a:blip>
          <a:stretch>
            <a:fillRect/>
          </a:stretch>
        </p:blipFill>
        <p:spPr>
          <a:xfrm>
            <a:off x="3862875" y="767371"/>
            <a:ext cx="718250" cy="39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6"/>
          <p:cNvPicPr preferRelativeResize="0"/>
          <p:nvPr/>
        </p:nvPicPr>
        <p:blipFill rotWithShape="1">
          <a:blip r:embed="rId3">
            <a:alphaModFix/>
          </a:blip>
          <a:srcRect b="47426" l="0" r="57612" t="0"/>
          <a:stretch/>
        </p:blipFill>
        <p:spPr>
          <a:xfrm>
            <a:off x="276850" y="1065300"/>
            <a:ext cx="2302551" cy="3160211"/>
          </a:xfrm>
          <a:prstGeom prst="rect">
            <a:avLst/>
          </a:prstGeom>
          <a:noFill/>
          <a:ln>
            <a:noFill/>
          </a:ln>
        </p:spPr>
      </p:pic>
      <p:sp>
        <p:nvSpPr>
          <p:cNvPr id="126" name="Google Shape;126;p16"/>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3D genome organization</a:t>
            </a:r>
            <a:endParaRPr>
              <a:latin typeface="Fira Sans Extra Condensed"/>
              <a:ea typeface="Fira Sans Extra Condensed"/>
              <a:cs typeface="Fira Sans Extra Condensed"/>
              <a:sym typeface="Fira Sans Extra Condensed"/>
            </a:endParaRPr>
          </a:p>
        </p:txBody>
      </p:sp>
      <p:sp>
        <p:nvSpPr>
          <p:cNvPr id="127" name="Google Shape;12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16"/>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Zheng</a:t>
            </a:r>
            <a:r>
              <a:rPr b="1" lang="en" sz="1000">
                <a:solidFill>
                  <a:schemeClr val="dk2"/>
                </a:solidFill>
              </a:rPr>
              <a:t>, 2019</a:t>
            </a:r>
            <a:endParaRPr b="1" sz="1000">
              <a:solidFill>
                <a:schemeClr val="dk2"/>
              </a:solidFill>
            </a:endParaRPr>
          </a:p>
        </p:txBody>
      </p:sp>
      <p:grpSp>
        <p:nvGrpSpPr>
          <p:cNvPr id="129" name="Google Shape;129;p16"/>
          <p:cNvGrpSpPr/>
          <p:nvPr/>
        </p:nvGrpSpPr>
        <p:grpSpPr>
          <a:xfrm>
            <a:off x="209" y="4999434"/>
            <a:ext cx="9143576" cy="144068"/>
            <a:chOff x="1087575" y="4866164"/>
            <a:chExt cx="8685008" cy="144111"/>
          </a:xfrm>
        </p:grpSpPr>
        <p:sp>
          <p:nvSpPr>
            <p:cNvPr id="130" name="Google Shape;130;p16"/>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1" name="Google Shape;131;p1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2" name="Google Shape;132;p1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3" name="Google Shape;133;p1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4" name="Google Shape;134;p1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5" name="Google Shape;975;p52"/>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976" name="Google Shape;976;p5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977" name="Google Shape;977;p52"/>
          <p:cNvGrpSpPr/>
          <p:nvPr/>
        </p:nvGrpSpPr>
        <p:grpSpPr>
          <a:xfrm>
            <a:off x="209" y="4999434"/>
            <a:ext cx="9143576" cy="144068"/>
            <a:chOff x="1087575" y="4866164"/>
            <a:chExt cx="8685008" cy="144111"/>
          </a:xfrm>
        </p:grpSpPr>
        <p:sp>
          <p:nvSpPr>
            <p:cNvPr id="978" name="Google Shape;978;p52"/>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979" name="Google Shape;979;p5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980" name="Google Shape;980;p52"/>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981" name="Google Shape;981;p52"/>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982" name="Google Shape;982;p5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983" name="Google Shape;983;p52"/>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4" name="Google Shape;984;p52"/>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985" name="Google Shape;985;p52"/>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986" name="Google Shape;986;p52"/>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7" name="Google Shape;987;p52"/>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988" name="Google Shape;988;p52"/>
          <p:cNvSpPr/>
          <p:nvPr/>
        </p:nvSpPr>
        <p:spPr>
          <a:xfrm>
            <a:off x="353900" y="767375"/>
            <a:ext cx="4270800" cy="18447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9" name="Google Shape;989;p52"/>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0" name="Google Shape;990;p52"/>
          <p:cNvSpPr/>
          <p:nvPr/>
        </p:nvSpPr>
        <p:spPr>
          <a:xfrm>
            <a:off x="1478425" y="31582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1" name="Google Shape;991;p52"/>
          <p:cNvSpPr/>
          <p:nvPr/>
        </p:nvSpPr>
        <p:spPr>
          <a:xfrm>
            <a:off x="2519300" y="31581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2" name="Google Shape;992;p52"/>
          <p:cNvSpPr/>
          <p:nvPr/>
        </p:nvSpPr>
        <p:spPr>
          <a:xfrm>
            <a:off x="5080860" y="1260132"/>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3" name="Google Shape;993;p52"/>
          <p:cNvSpPr txBox="1"/>
          <p:nvPr/>
        </p:nvSpPr>
        <p:spPr>
          <a:xfrm>
            <a:off x="5080850" y="1505975"/>
            <a:ext cx="35994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R</a:t>
            </a:r>
            <a:r>
              <a:rPr lang="en" sz="1000">
                <a:solidFill>
                  <a:schemeClr val="dk1"/>
                </a:solidFill>
              </a:rPr>
              <a:t>eads can be unevenly distributed across the genome due to</a:t>
            </a:r>
            <a:r>
              <a:rPr lang="en" sz="1000"/>
              <a:t>:</a:t>
            </a:r>
            <a:r>
              <a:rPr lang="en" sz="1000"/>
              <a:t> </a:t>
            </a:r>
            <a:endParaRPr sz="1000"/>
          </a:p>
          <a:p>
            <a:pPr indent="-292100" lvl="0" marL="457200" rtl="0" algn="l">
              <a:spcBef>
                <a:spcPts val="0"/>
              </a:spcBef>
              <a:spcAft>
                <a:spcPts val="0"/>
              </a:spcAft>
              <a:buSzPts val="1000"/>
              <a:buChar char="●"/>
            </a:pPr>
            <a:r>
              <a:rPr lang="en" sz="1000"/>
              <a:t>C</a:t>
            </a:r>
            <a:r>
              <a:rPr lang="en" sz="1000"/>
              <a:t>utting at enzyme sites </a:t>
            </a:r>
            <a:endParaRPr sz="1000"/>
          </a:p>
          <a:p>
            <a:pPr indent="-292100" lvl="0" marL="457200" rtl="0" algn="l">
              <a:spcBef>
                <a:spcPts val="0"/>
              </a:spcBef>
              <a:spcAft>
                <a:spcPts val="0"/>
              </a:spcAft>
              <a:buSzPts val="1000"/>
              <a:buChar char="●"/>
            </a:pPr>
            <a:r>
              <a:rPr lang="en" sz="1000"/>
              <a:t>Genome mappability</a:t>
            </a:r>
            <a:endParaRPr sz="1000"/>
          </a:p>
          <a:p>
            <a:pPr indent="-292100" lvl="0" marL="457200" rtl="0" algn="l">
              <a:spcBef>
                <a:spcPts val="0"/>
              </a:spcBef>
              <a:spcAft>
                <a:spcPts val="0"/>
              </a:spcAft>
              <a:buSzPts val="1000"/>
              <a:buChar char="●"/>
            </a:pPr>
            <a:r>
              <a:rPr lang="en" sz="1000"/>
              <a:t>GC contents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This introduce biases when calculating pairwise contacts.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Knight-Ruiz Matrix Balancing (KR):</a:t>
            </a:r>
            <a:r>
              <a:rPr lang="en" sz="1000"/>
              <a:t> It balances the data so that all rows and columns have similar sums. Such matrix are called balanced matrix. This normalization is iterative.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pic>
        <p:nvPicPr>
          <p:cNvPr id="994" name="Google Shape;994;p52"/>
          <p:cNvPicPr preferRelativeResize="0"/>
          <p:nvPr/>
        </p:nvPicPr>
        <p:blipFill>
          <a:blip r:embed="rId4">
            <a:alphaModFix/>
          </a:blip>
          <a:stretch>
            <a:fillRect/>
          </a:stretch>
        </p:blipFill>
        <p:spPr>
          <a:xfrm>
            <a:off x="3862875" y="767371"/>
            <a:ext cx="718250" cy="393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0" name="Google Shape;1000;p5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01" name="Google Shape;1001;p53"/>
          <p:cNvGrpSpPr/>
          <p:nvPr/>
        </p:nvGrpSpPr>
        <p:grpSpPr>
          <a:xfrm>
            <a:off x="209" y="4999434"/>
            <a:ext cx="9143576" cy="144068"/>
            <a:chOff x="1087575" y="4866164"/>
            <a:chExt cx="8685008" cy="144111"/>
          </a:xfrm>
        </p:grpSpPr>
        <p:sp>
          <p:nvSpPr>
            <p:cNvPr id="1002" name="Google Shape;1002;p53"/>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03" name="Google Shape;1003;p5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04" name="Google Shape;1004;p53"/>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05" name="Google Shape;1005;p53"/>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06" name="Google Shape;1006;p5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07" name="Google Shape;1007;p53"/>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08" name="Google Shape;1008;p53"/>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09" name="Google Shape;1009;p53"/>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15" name="Google Shape;1015;p5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16" name="Google Shape;1016;p54"/>
          <p:cNvGrpSpPr/>
          <p:nvPr/>
        </p:nvGrpSpPr>
        <p:grpSpPr>
          <a:xfrm>
            <a:off x="209" y="4999434"/>
            <a:ext cx="9143576" cy="144068"/>
            <a:chOff x="1087575" y="4866164"/>
            <a:chExt cx="8685008" cy="144111"/>
          </a:xfrm>
        </p:grpSpPr>
        <p:sp>
          <p:nvSpPr>
            <p:cNvPr id="1017" name="Google Shape;1017;p54"/>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18" name="Google Shape;1018;p5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19" name="Google Shape;1019;p5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20" name="Google Shape;1020;p54"/>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21" name="Google Shape;1021;p5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22" name="Google Shape;1022;p54"/>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23" name="Google Shape;1023;p54"/>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24" name="Google Shape;1024;p54"/>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pic>
        <p:nvPicPr>
          <p:cNvPr id="1025" name="Google Shape;1025;p54"/>
          <p:cNvPicPr preferRelativeResize="0"/>
          <p:nvPr/>
        </p:nvPicPr>
        <p:blipFill>
          <a:blip r:embed="rId4">
            <a:alphaModFix/>
          </a:blip>
          <a:stretch>
            <a:fillRect/>
          </a:stretch>
        </p:blipFill>
        <p:spPr>
          <a:xfrm>
            <a:off x="921850" y="1193525"/>
            <a:ext cx="2595900" cy="2605201"/>
          </a:xfrm>
          <a:prstGeom prst="rect">
            <a:avLst/>
          </a:prstGeom>
          <a:noFill/>
          <a:ln>
            <a:noFill/>
          </a:ln>
        </p:spPr>
      </p:pic>
      <p:sp>
        <p:nvSpPr>
          <p:cNvPr id="1026" name="Google Shape;1026;p54"/>
          <p:cNvSpPr/>
          <p:nvPr/>
        </p:nvSpPr>
        <p:spPr>
          <a:xfrm>
            <a:off x="5584225" y="1083425"/>
            <a:ext cx="2761200" cy="2808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7" name="Google Shape;1027;p54"/>
          <p:cNvSpPr/>
          <p:nvPr/>
        </p:nvSpPr>
        <p:spPr>
          <a:xfrm>
            <a:off x="5584213" y="1502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8" name="Google Shape;1028;p54"/>
          <p:cNvSpPr/>
          <p:nvPr/>
        </p:nvSpPr>
        <p:spPr>
          <a:xfrm>
            <a:off x="5584225" y="192040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9" name="Google Shape;1029;p54"/>
          <p:cNvSpPr/>
          <p:nvPr/>
        </p:nvSpPr>
        <p:spPr>
          <a:xfrm>
            <a:off x="5584225" y="2345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0" name="Google Shape;1030;p54"/>
          <p:cNvSpPr/>
          <p:nvPr/>
        </p:nvSpPr>
        <p:spPr>
          <a:xfrm>
            <a:off x="5107775" y="2885300"/>
            <a:ext cx="3699600" cy="18549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1" name="Google Shape;1031;p54"/>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1032" name="Google Shape;1032;p54"/>
          <p:cNvSpPr txBox="1"/>
          <p:nvPr/>
        </p:nvSpPr>
        <p:spPr>
          <a:xfrm>
            <a:off x="152400" y="470150"/>
            <a:ext cx="3816000" cy="12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Fira Sans Extra Condensed"/>
                <a:ea typeface="Fira Sans Extra Condensed"/>
                <a:cs typeface="Fira Sans Extra Condensed"/>
                <a:sym typeface="Fira Sans Extra Condensed"/>
              </a:rPr>
              <a:t>Hi-C correlation matrix</a:t>
            </a:r>
            <a:endParaRPr sz="1200">
              <a:solidFill>
                <a:schemeClr val="dk2"/>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1200">
              <a:solidFill>
                <a:schemeClr val="dk2"/>
              </a:solidFill>
              <a:latin typeface="Fira Sans Extra Condensed"/>
              <a:ea typeface="Fira Sans Extra Condensed"/>
              <a:cs typeface="Fira Sans Extra Condensed"/>
              <a:sym typeface="Fira Sans Extra Condensed"/>
            </a:endParaRPr>
          </a:p>
        </p:txBody>
      </p:sp>
      <p:sp>
        <p:nvSpPr>
          <p:cNvPr id="1033" name="Google Shape;1033;p54"/>
          <p:cNvSpPr txBox="1"/>
          <p:nvPr/>
        </p:nvSpPr>
        <p:spPr>
          <a:xfrm>
            <a:off x="592975" y="3659600"/>
            <a:ext cx="3249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Fira Sans Extra Condensed"/>
                <a:ea typeface="Fira Sans Extra Condensed"/>
                <a:cs typeface="Fira Sans Extra Condensed"/>
                <a:sym typeface="Fira Sans Extra Condensed"/>
              </a:rPr>
              <a:t>T</a:t>
            </a:r>
            <a:r>
              <a:rPr lang="en" sz="800">
                <a:solidFill>
                  <a:schemeClr val="dk2"/>
                </a:solidFill>
                <a:latin typeface="Fira Sans Extra Condensed"/>
                <a:ea typeface="Fira Sans Extra Condensed"/>
                <a:cs typeface="Fira Sans Extra Condensed"/>
                <a:sym typeface="Fira Sans Extra Condensed"/>
              </a:rPr>
              <a:t>he eigenvector representing chromosome segmentation into 2 compartments: A (for positive values) and B (for negative values).</a:t>
            </a:r>
            <a:endParaRPr sz="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39" name="Google Shape;1039;p5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40" name="Google Shape;1040;p55"/>
          <p:cNvGrpSpPr/>
          <p:nvPr/>
        </p:nvGrpSpPr>
        <p:grpSpPr>
          <a:xfrm>
            <a:off x="209" y="4999434"/>
            <a:ext cx="9143576" cy="144068"/>
            <a:chOff x="1087575" y="4866164"/>
            <a:chExt cx="8685008" cy="144111"/>
          </a:xfrm>
        </p:grpSpPr>
        <p:sp>
          <p:nvSpPr>
            <p:cNvPr id="1041" name="Google Shape;1041;p55"/>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42" name="Google Shape;1042;p5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43" name="Google Shape;1043;p5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44" name="Google Shape;1044;p55"/>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45" name="Google Shape;1045;p5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46" name="Google Shape;1046;p55"/>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47" name="Google Shape;1047;p55"/>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48" name="Google Shape;1048;p55"/>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sp>
        <p:nvSpPr>
          <p:cNvPr id="1049" name="Google Shape;1049;p55"/>
          <p:cNvSpPr/>
          <p:nvPr/>
        </p:nvSpPr>
        <p:spPr>
          <a:xfrm>
            <a:off x="5576975" y="1914725"/>
            <a:ext cx="2761200" cy="3003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0" name="Google Shape;1050;p55"/>
          <p:cNvSpPr/>
          <p:nvPr/>
        </p:nvSpPr>
        <p:spPr>
          <a:xfrm>
            <a:off x="5584213" y="1502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1" name="Google Shape;1051;p55"/>
          <p:cNvSpPr/>
          <p:nvPr/>
        </p:nvSpPr>
        <p:spPr>
          <a:xfrm>
            <a:off x="5576975" y="107172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2" name="Google Shape;1052;p55"/>
          <p:cNvSpPr/>
          <p:nvPr/>
        </p:nvSpPr>
        <p:spPr>
          <a:xfrm>
            <a:off x="5584225" y="2345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3" name="Google Shape;1053;p55"/>
          <p:cNvSpPr/>
          <p:nvPr/>
        </p:nvSpPr>
        <p:spPr>
          <a:xfrm>
            <a:off x="5107775" y="2885300"/>
            <a:ext cx="3699600" cy="18549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4" name="Google Shape;1054;p55"/>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1055" name="Google Shape;1055;p55"/>
          <p:cNvSpPr txBox="1"/>
          <p:nvPr/>
        </p:nvSpPr>
        <p:spPr>
          <a:xfrm>
            <a:off x="450" y="4365500"/>
            <a:ext cx="914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Ferhat Ay</a:t>
            </a:r>
            <a:r>
              <a:rPr b="1" lang="en" sz="1000">
                <a:solidFill>
                  <a:schemeClr val="dk2"/>
                </a:solidFill>
              </a:rPr>
              <a:t>, 2014</a:t>
            </a:r>
            <a:endParaRPr b="1" sz="1000">
              <a:solidFill>
                <a:schemeClr val="dk2"/>
              </a:solidFill>
            </a:endParaRPr>
          </a:p>
        </p:txBody>
      </p:sp>
      <p:pic>
        <p:nvPicPr>
          <p:cNvPr id="1056" name="Google Shape;1056;p55"/>
          <p:cNvPicPr preferRelativeResize="0"/>
          <p:nvPr/>
        </p:nvPicPr>
        <p:blipFill>
          <a:blip r:embed="rId4">
            <a:alphaModFix/>
          </a:blip>
          <a:stretch>
            <a:fillRect/>
          </a:stretch>
        </p:blipFill>
        <p:spPr>
          <a:xfrm>
            <a:off x="211855" y="949072"/>
            <a:ext cx="4895919" cy="14081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62" name="Google Shape;1062;p5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63" name="Google Shape;1063;p56"/>
          <p:cNvGrpSpPr/>
          <p:nvPr/>
        </p:nvGrpSpPr>
        <p:grpSpPr>
          <a:xfrm>
            <a:off x="209" y="4999434"/>
            <a:ext cx="9143576" cy="144068"/>
            <a:chOff x="1087575" y="4866164"/>
            <a:chExt cx="8685008" cy="144111"/>
          </a:xfrm>
        </p:grpSpPr>
        <p:sp>
          <p:nvSpPr>
            <p:cNvPr id="1064" name="Google Shape;1064;p56"/>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65" name="Google Shape;1065;p5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66" name="Google Shape;1066;p5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67" name="Google Shape;1067;p56"/>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68" name="Google Shape;1068;p5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69" name="Google Shape;1069;p56"/>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70" name="Google Shape;1070;p56"/>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71" name="Google Shape;1071;p56"/>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sp>
        <p:nvSpPr>
          <p:cNvPr id="1072" name="Google Shape;1072;p56"/>
          <p:cNvSpPr/>
          <p:nvPr/>
        </p:nvSpPr>
        <p:spPr>
          <a:xfrm>
            <a:off x="5576975" y="2342775"/>
            <a:ext cx="2761200" cy="3003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3" name="Google Shape;1073;p56"/>
          <p:cNvSpPr/>
          <p:nvPr/>
        </p:nvSpPr>
        <p:spPr>
          <a:xfrm>
            <a:off x="5584213" y="1915513"/>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4" name="Google Shape;1074;p56"/>
          <p:cNvSpPr/>
          <p:nvPr/>
        </p:nvSpPr>
        <p:spPr>
          <a:xfrm>
            <a:off x="5576975" y="107172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5" name="Google Shape;1075;p56"/>
          <p:cNvSpPr/>
          <p:nvPr/>
        </p:nvSpPr>
        <p:spPr>
          <a:xfrm>
            <a:off x="5565763" y="149362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6" name="Google Shape;1076;p56"/>
          <p:cNvSpPr/>
          <p:nvPr/>
        </p:nvSpPr>
        <p:spPr>
          <a:xfrm>
            <a:off x="5107775" y="2885300"/>
            <a:ext cx="3699600" cy="18549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7" name="Google Shape;1077;p56"/>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pic>
        <p:nvPicPr>
          <p:cNvPr id="1078" name="Google Shape;1078;p56"/>
          <p:cNvPicPr preferRelativeResize="0"/>
          <p:nvPr/>
        </p:nvPicPr>
        <p:blipFill rotWithShape="1">
          <a:blip r:embed="rId4">
            <a:alphaModFix/>
          </a:blip>
          <a:srcRect b="46890" l="0" r="0" t="0"/>
          <a:stretch/>
        </p:blipFill>
        <p:spPr>
          <a:xfrm>
            <a:off x="349825" y="895925"/>
            <a:ext cx="2033375" cy="3503838"/>
          </a:xfrm>
          <a:prstGeom prst="rect">
            <a:avLst/>
          </a:prstGeom>
          <a:noFill/>
          <a:ln>
            <a:noFill/>
          </a:ln>
        </p:spPr>
      </p:pic>
      <p:pic>
        <p:nvPicPr>
          <p:cNvPr id="1079" name="Google Shape;1079;p56"/>
          <p:cNvPicPr preferRelativeResize="0"/>
          <p:nvPr/>
        </p:nvPicPr>
        <p:blipFill rotWithShape="1">
          <a:blip r:embed="rId4">
            <a:alphaModFix/>
          </a:blip>
          <a:srcRect b="-895" l="0" r="0" t="52991"/>
          <a:stretch/>
        </p:blipFill>
        <p:spPr>
          <a:xfrm>
            <a:off x="2530750" y="1372025"/>
            <a:ext cx="2033375" cy="3160449"/>
          </a:xfrm>
          <a:prstGeom prst="rect">
            <a:avLst/>
          </a:prstGeom>
          <a:noFill/>
          <a:ln>
            <a:noFill/>
          </a:ln>
        </p:spPr>
      </p:pic>
      <p:cxnSp>
        <p:nvCxnSpPr>
          <p:cNvPr id="1080" name="Google Shape;1080;p56"/>
          <p:cNvCxnSpPr>
            <a:stCxn id="1078" idx="3"/>
            <a:endCxn id="1079" idx="0"/>
          </p:cNvCxnSpPr>
          <p:nvPr/>
        </p:nvCxnSpPr>
        <p:spPr>
          <a:xfrm flipH="1" rot="10800000">
            <a:off x="2383200" y="1371944"/>
            <a:ext cx="1164300" cy="1275900"/>
          </a:xfrm>
          <a:prstGeom prst="curvedConnector4">
            <a:avLst>
              <a:gd fmla="val 6336" name="adj1"/>
              <a:gd fmla="val 118657"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86" name="Google Shape;1086;p5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87" name="Google Shape;1087;p57"/>
          <p:cNvGrpSpPr/>
          <p:nvPr/>
        </p:nvGrpSpPr>
        <p:grpSpPr>
          <a:xfrm>
            <a:off x="209" y="4999434"/>
            <a:ext cx="9143576" cy="144068"/>
            <a:chOff x="1087575" y="4866164"/>
            <a:chExt cx="8685008" cy="144111"/>
          </a:xfrm>
        </p:grpSpPr>
        <p:sp>
          <p:nvSpPr>
            <p:cNvPr id="1088" name="Google Shape;1088;p57"/>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89" name="Google Shape;1089;p5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90" name="Google Shape;1090;p5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91" name="Google Shape;1091;p57"/>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92" name="Google Shape;1092;p5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93" name="Google Shape;1093;p57"/>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94" name="Google Shape;1094;p57"/>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95" name="Google Shape;1095;p57"/>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sp>
        <p:nvSpPr>
          <p:cNvPr id="1096" name="Google Shape;1096;p57"/>
          <p:cNvSpPr/>
          <p:nvPr/>
        </p:nvSpPr>
        <p:spPr>
          <a:xfrm>
            <a:off x="5576975" y="1504575"/>
            <a:ext cx="2761200" cy="2808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7" name="Google Shape;1097;p57"/>
          <p:cNvSpPr/>
          <p:nvPr/>
        </p:nvSpPr>
        <p:spPr>
          <a:xfrm>
            <a:off x="5584213" y="1915513"/>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8" name="Google Shape;1098;p57"/>
          <p:cNvSpPr/>
          <p:nvPr/>
        </p:nvSpPr>
        <p:spPr>
          <a:xfrm>
            <a:off x="5576975" y="107172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9" name="Google Shape;1099;p57"/>
          <p:cNvSpPr/>
          <p:nvPr/>
        </p:nvSpPr>
        <p:spPr>
          <a:xfrm>
            <a:off x="5584225" y="2345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0" name="Google Shape;1100;p57"/>
          <p:cNvSpPr/>
          <p:nvPr/>
        </p:nvSpPr>
        <p:spPr>
          <a:xfrm>
            <a:off x="5107775" y="2885300"/>
            <a:ext cx="3699600" cy="18549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1" name="Google Shape;1101;p57"/>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pic>
        <p:nvPicPr>
          <p:cNvPr id="1102" name="Google Shape;1102;p57"/>
          <p:cNvPicPr preferRelativeResize="0"/>
          <p:nvPr/>
        </p:nvPicPr>
        <p:blipFill>
          <a:blip r:embed="rId4">
            <a:alphaModFix/>
          </a:blip>
          <a:stretch>
            <a:fillRect/>
          </a:stretch>
        </p:blipFill>
        <p:spPr>
          <a:xfrm>
            <a:off x="173450" y="1328650"/>
            <a:ext cx="1547125" cy="2258075"/>
          </a:xfrm>
          <a:prstGeom prst="rect">
            <a:avLst/>
          </a:prstGeom>
          <a:noFill/>
          <a:ln>
            <a:noFill/>
          </a:ln>
        </p:spPr>
      </p:pic>
      <p:pic>
        <p:nvPicPr>
          <p:cNvPr id="1103" name="Google Shape;1103;p57"/>
          <p:cNvPicPr preferRelativeResize="0"/>
          <p:nvPr/>
        </p:nvPicPr>
        <p:blipFill>
          <a:blip r:embed="rId5">
            <a:alphaModFix/>
          </a:blip>
          <a:stretch>
            <a:fillRect/>
          </a:stretch>
        </p:blipFill>
        <p:spPr>
          <a:xfrm>
            <a:off x="1930250" y="1568675"/>
            <a:ext cx="2967859" cy="1854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5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1109" name="Google Shape;110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110" name="Google Shape;1110;p58"/>
          <p:cNvGrpSpPr/>
          <p:nvPr/>
        </p:nvGrpSpPr>
        <p:grpSpPr>
          <a:xfrm>
            <a:off x="209" y="4999434"/>
            <a:ext cx="9143576" cy="144068"/>
            <a:chOff x="1087575" y="4866164"/>
            <a:chExt cx="8685008" cy="144111"/>
          </a:xfrm>
        </p:grpSpPr>
        <p:sp>
          <p:nvSpPr>
            <p:cNvPr id="1111" name="Google Shape;1111;p58"/>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12" name="Google Shape;1112;p5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13" name="Google Shape;1113;p58"/>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14" name="Google Shape;1114;p5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15" name="Google Shape;1115;p5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1116" name="Google Shape;1116;p58"/>
          <p:cNvGrpSpPr/>
          <p:nvPr/>
        </p:nvGrpSpPr>
        <p:grpSpPr>
          <a:xfrm>
            <a:off x="933405" y="974990"/>
            <a:ext cx="4165831" cy="318016"/>
            <a:chOff x="5441527" y="881569"/>
            <a:chExt cx="2148000" cy="804900"/>
          </a:xfrm>
        </p:grpSpPr>
        <p:sp>
          <p:nvSpPr>
            <p:cNvPr id="1117" name="Google Shape;1117;p58"/>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8"/>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19" name="Google Shape;1119;p58"/>
          <p:cNvGrpSpPr/>
          <p:nvPr/>
        </p:nvGrpSpPr>
        <p:grpSpPr>
          <a:xfrm>
            <a:off x="1356081" y="1529443"/>
            <a:ext cx="3743153" cy="318016"/>
            <a:chOff x="5441526" y="881569"/>
            <a:chExt cx="2001900" cy="804900"/>
          </a:xfrm>
        </p:grpSpPr>
        <p:sp>
          <p:nvSpPr>
            <p:cNvPr id="1120" name="Google Shape;1120;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8"/>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22" name="Google Shape;1122;p58"/>
          <p:cNvGrpSpPr/>
          <p:nvPr/>
        </p:nvGrpSpPr>
        <p:grpSpPr>
          <a:xfrm>
            <a:off x="1356081" y="2083893"/>
            <a:ext cx="3743153" cy="318016"/>
            <a:chOff x="5441526" y="881569"/>
            <a:chExt cx="2001900" cy="804900"/>
          </a:xfrm>
        </p:grpSpPr>
        <p:sp>
          <p:nvSpPr>
            <p:cNvPr id="1123" name="Google Shape;1123;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8"/>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25" name="Google Shape;1125;p58"/>
          <p:cNvGrpSpPr/>
          <p:nvPr/>
        </p:nvGrpSpPr>
        <p:grpSpPr>
          <a:xfrm>
            <a:off x="1356081" y="2638343"/>
            <a:ext cx="3743153" cy="318016"/>
            <a:chOff x="5441526" y="881569"/>
            <a:chExt cx="2001900" cy="804900"/>
          </a:xfrm>
        </p:grpSpPr>
        <p:sp>
          <p:nvSpPr>
            <p:cNvPr id="1126" name="Google Shape;1126;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8"/>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4.  Pipeline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28" name="Google Shape;1128;p58"/>
          <p:cNvGrpSpPr/>
          <p:nvPr/>
        </p:nvGrpSpPr>
        <p:grpSpPr>
          <a:xfrm>
            <a:off x="1373387" y="3192793"/>
            <a:ext cx="3708520" cy="318016"/>
            <a:chOff x="5441526" y="881569"/>
            <a:chExt cx="2001900" cy="804900"/>
          </a:xfrm>
        </p:grpSpPr>
        <p:sp>
          <p:nvSpPr>
            <p:cNvPr id="1129" name="Google Shape;1129;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8"/>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5.  Results </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1131" name="Google Shape;1131;p58"/>
          <p:cNvGrpSpPr/>
          <p:nvPr/>
        </p:nvGrpSpPr>
        <p:grpSpPr>
          <a:xfrm>
            <a:off x="1175903" y="3747243"/>
            <a:ext cx="3923324" cy="318016"/>
            <a:chOff x="5441526" y="881569"/>
            <a:chExt cx="2001900" cy="804900"/>
          </a:xfrm>
        </p:grpSpPr>
        <p:sp>
          <p:nvSpPr>
            <p:cNvPr id="1132" name="Google Shape;1132;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8"/>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1134" name="Google Shape;1134;p58"/>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40" name="Google Shape;1140;p59"/>
          <p:cNvPicPr preferRelativeResize="0"/>
          <p:nvPr/>
        </p:nvPicPr>
        <p:blipFill rotWithShape="1">
          <a:blip r:embed="rId3">
            <a:alphaModFix/>
          </a:blip>
          <a:srcRect b="0" l="0" r="0" t="9264"/>
          <a:stretch/>
        </p:blipFill>
        <p:spPr>
          <a:xfrm>
            <a:off x="4715375" y="2771600"/>
            <a:ext cx="2905077" cy="1757300"/>
          </a:xfrm>
          <a:prstGeom prst="rect">
            <a:avLst/>
          </a:prstGeom>
          <a:noFill/>
          <a:ln>
            <a:noFill/>
          </a:ln>
        </p:spPr>
      </p:pic>
      <p:pic>
        <p:nvPicPr>
          <p:cNvPr id="1141" name="Google Shape;1141;p59"/>
          <p:cNvPicPr preferRelativeResize="0"/>
          <p:nvPr/>
        </p:nvPicPr>
        <p:blipFill rotWithShape="1">
          <a:blip r:embed="rId4">
            <a:alphaModFix/>
          </a:blip>
          <a:srcRect b="0" l="0" r="0" t="9469"/>
          <a:stretch/>
        </p:blipFill>
        <p:spPr>
          <a:xfrm>
            <a:off x="1300000" y="2771600"/>
            <a:ext cx="2911776" cy="1757300"/>
          </a:xfrm>
          <a:prstGeom prst="rect">
            <a:avLst/>
          </a:prstGeom>
          <a:noFill/>
          <a:ln>
            <a:noFill/>
          </a:ln>
        </p:spPr>
      </p:pic>
      <p:pic>
        <p:nvPicPr>
          <p:cNvPr id="1142" name="Google Shape;1142;p59"/>
          <p:cNvPicPr preferRelativeResize="0"/>
          <p:nvPr/>
        </p:nvPicPr>
        <p:blipFill>
          <a:blip r:embed="rId5">
            <a:alphaModFix/>
          </a:blip>
          <a:stretch>
            <a:fillRect/>
          </a:stretch>
        </p:blipFill>
        <p:spPr>
          <a:xfrm>
            <a:off x="4785325" y="858475"/>
            <a:ext cx="2835126" cy="1890092"/>
          </a:xfrm>
          <a:prstGeom prst="rect">
            <a:avLst/>
          </a:prstGeom>
          <a:noFill/>
          <a:ln>
            <a:noFill/>
          </a:ln>
        </p:spPr>
      </p:pic>
      <p:pic>
        <p:nvPicPr>
          <p:cNvPr id="1143" name="Google Shape;1143;p59"/>
          <p:cNvPicPr preferRelativeResize="0"/>
          <p:nvPr/>
        </p:nvPicPr>
        <p:blipFill>
          <a:blip r:embed="rId6">
            <a:alphaModFix/>
          </a:blip>
          <a:stretch>
            <a:fillRect/>
          </a:stretch>
        </p:blipFill>
        <p:spPr>
          <a:xfrm>
            <a:off x="1300000" y="835442"/>
            <a:ext cx="2904249" cy="1936158"/>
          </a:xfrm>
          <a:prstGeom prst="rect">
            <a:avLst/>
          </a:prstGeom>
          <a:noFill/>
          <a:ln>
            <a:noFill/>
          </a:ln>
        </p:spPr>
      </p:pic>
      <p:sp>
        <p:nvSpPr>
          <p:cNvPr id="1144" name="Google Shape;1144;p5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Quality control of raw reads and trimmed reads</a:t>
            </a:r>
            <a:endParaRPr>
              <a:latin typeface="Fira Sans Extra Condensed"/>
              <a:ea typeface="Fira Sans Extra Condensed"/>
              <a:cs typeface="Fira Sans Extra Condensed"/>
              <a:sym typeface="Fira Sans Extra Condensed"/>
            </a:endParaRPr>
          </a:p>
        </p:txBody>
      </p:sp>
      <p:grpSp>
        <p:nvGrpSpPr>
          <p:cNvPr id="1145" name="Google Shape;1145;p59"/>
          <p:cNvGrpSpPr/>
          <p:nvPr/>
        </p:nvGrpSpPr>
        <p:grpSpPr>
          <a:xfrm>
            <a:off x="209" y="4999434"/>
            <a:ext cx="9143576" cy="144068"/>
            <a:chOff x="1087575" y="4866164"/>
            <a:chExt cx="8685008" cy="144111"/>
          </a:xfrm>
        </p:grpSpPr>
        <p:sp>
          <p:nvSpPr>
            <p:cNvPr id="1146" name="Google Shape;1146;p5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47" name="Google Shape;1147;p5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48" name="Google Shape;1148;p59"/>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49" name="Google Shape;1149;p5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50" name="Google Shape;1150;p5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151" name="Google Shape;1151;p59"/>
          <p:cNvSpPr txBox="1"/>
          <p:nvPr/>
        </p:nvSpPr>
        <p:spPr>
          <a:xfrm>
            <a:off x="331576" y="1606725"/>
            <a:ext cx="837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rPr>
              <a:t>raw</a:t>
            </a:r>
            <a:endParaRPr sz="800">
              <a:solidFill>
                <a:schemeClr val="dk2"/>
              </a:solidFill>
            </a:endParaRPr>
          </a:p>
        </p:txBody>
      </p:sp>
      <p:sp>
        <p:nvSpPr>
          <p:cNvPr id="1152" name="Google Shape;1152;p59"/>
          <p:cNvSpPr txBox="1"/>
          <p:nvPr/>
        </p:nvSpPr>
        <p:spPr>
          <a:xfrm>
            <a:off x="331451" y="3453450"/>
            <a:ext cx="837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rPr>
              <a:t>post-trimming</a:t>
            </a:r>
            <a:endParaRPr sz="8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58" name="Google Shape;1158;p6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Alignment </a:t>
            </a:r>
            <a:endParaRPr>
              <a:latin typeface="Fira Sans Extra Condensed"/>
              <a:ea typeface="Fira Sans Extra Condensed"/>
              <a:cs typeface="Fira Sans Extra Condensed"/>
              <a:sym typeface="Fira Sans Extra Condensed"/>
            </a:endParaRPr>
          </a:p>
        </p:txBody>
      </p:sp>
      <p:grpSp>
        <p:nvGrpSpPr>
          <p:cNvPr id="1159" name="Google Shape;1159;p60"/>
          <p:cNvGrpSpPr/>
          <p:nvPr/>
        </p:nvGrpSpPr>
        <p:grpSpPr>
          <a:xfrm>
            <a:off x="209" y="4999434"/>
            <a:ext cx="9143576" cy="144068"/>
            <a:chOff x="1087575" y="4866164"/>
            <a:chExt cx="8685008" cy="144111"/>
          </a:xfrm>
        </p:grpSpPr>
        <p:sp>
          <p:nvSpPr>
            <p:cNvPr id="1160" name="Google Shape;1160;p6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61" name="Google Shape;1161;p6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62" name="Google Shape;1162;p60"/>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63" name="Google Shape;1163;p6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64" name="Google Shape;1164;p6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165" name="Google Shape;1165;p60"/>
          <p:cNvPicPr preferRelativeResize="0"/>
          <p:nvPr/>
        </p:nvPicPr>
        <p:blipFill>
          <a:blip r:embed="rId3">
            <a:alphaModFix/>
          </a:blip>
          <a:stretch>
            <a:fillRect/>
          </a:stretch>
        </p:blipFill>
        <p:spPr>
          <a:xfrm>
            <a:off x="1219100" y="895300"/>
            <a:ext cx="6705802" cy="3352901"/>
          </a:xfrm>
          <a:prstGeom prst="rect">
            <a:avLst/>
          </a:prstGeom>
          <a:noFill/>
          <a:ln>
            <a:noFill/>
          </a:ln>
        </p:spPr>
      </p:pic>
      <p:sp>
        <p:nvSpPr>
          <p:cNvPr id="1166" name="Google Shape;1166;p60"/>
          <p:cNvSpPr txBox="1"/>
          <p:nvPr/>
        </p:nvSpPr>
        <p:spPr>
          <a:xfrm>
            <a:off x="3460644" y="4248200"/>
            <a:ext cx="2222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2"/>
                </a:solidFill>
              </a:rPr>
              <a:t>&gt; 90 % </a:t>
            </a:r>
            <a:r>
              <a:rPr lang="en" sz="800">
                <a:solidFill>
                  <a:schemeClr val="dk2"/>
                </a:solidFill>
              </a:rPr>
              <a:t>of valid reads out of total sequenced</a:t>
            </a:r>
            <a:endParaRPr sz="8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72" name="Google Shape;1172;p6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Filtering</a:t>
            </a:r>
            <a:endParaRPr>
              <a:latin typeface="Fira Sans Extra Condensed"/>
              <a:ea typeface="Fira Sans Extra Condensed"/>
              <a:cs typeface="Fira Sans Extra Condensed"/>
              <a:sym typeface="Fira Sans Extra Condensed"/>
            </a:endParaRPr>
          </a:p>
        </p:txBody>
      </p:sp>
      <p:grpSp>
        <p:nvGrpSpPr>
          <p:cNvPr id="1173" name="Google Shape;1173;p61"/>
          <p:cNvGrpSpPr/>
          <p:nvPr/>
        </p:nvGrpSpPr>
        <p:grpSpPr>
          <a:xfrm>
            <a:off x="209" y="4999434"/>
            <a:ext cx="9143576" cy="144068"/>
            <a:chOff x="1087575" y="4866164"/>
            <a:chExt cx="8685008" cy="144111"/>
          </a:xfrm>
        </p:grpSpPr>
        <p:sp>
          <p:nvSpPr>
            <p:cNvPr id="1174" name="Google Shape;1174;p61"/>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75" name="Google Shape;1175;p6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76" name="Google Shape;1176;p61"/>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77" name="Google Shape;1177;p6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78" name="Google Shape;1178;p6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179" name="Google Shape;1179;p61"/>
          <p:cNvPicPr preferRelativeResize="0"/>
          <p:nvPr/>
        </p:nvPicPr>
        <p:blipFill>
          <a:blip r:embed="rId3">
            <a:alphaModFix/>
          </a:blip>
          <a:stretch>
            <a:fillRect/>
          </a:stretch>
        </p:blipFill>
        <p:spPr>
          <a:xfrm>
            <a:off x="1314750" y="943125"/>
            <a:ext cx="6514499" cy="3257249"/>
          </a:xfrm>
          <a:prstGeom prst="rect">
            <a:avLst/>
          </a:prstGeom>
          <a:noFill/>
          <a:ln>
            <a:noFill/>
          </a:ln>
        </p:spPr>
      </p:pic>
      <p:sp>
        <p:nvSpPr>
          <p:cNvPr id="1180" name="Google Shape;1180;p61"/>
          <p:cNvSpPr txBox="1"/>
          <p:nvPr/>
        </p:nvSpPr>
        <p:spPr>
          <a:xfrm>
            <a:off x="3460644" y="4248200"/>
            <a:ext cx="2222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2"/>
                </a:solidFill>
              </a:rPr>
              <a:t>~</a:t>
            </a:r>
            <a:r>
              <a:rPr b="1" lang="en" sz="800">
                <a:solidFill>
                  <a:schemeClr val="dk2"/>
                </a:solidFill>
              </a:rPr>
              <a:t> 60 % </a:t>
            </a:r>
            <a:r>
              <a:rPr lang="en" sz="800">
                <a:solidFill>
                  <a:schemeClr val="dk2"/>
                </a:solidFill>
              </a:rPr>
              <a:t>of unique reads out of valid reads</a:t>
            </a:r>
            <a:endParaRPr sz="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3D genome organization</a:t>
            </a:r>
            <a:endParaRPr>
              <a:latin typeface="Fira Sans Extra Condensed"/>
              <a:ea typeface="Fira Sans Extra Condensed"/>
              <a:cs typeface="Fira Sans Extra Condensed"/>
              <a:sym typeface="Fira Sans Extra Condensed"/>
            </a:endParaRPr>
          </a:p>
        </p:txBody>
      </p:sp>
      <p:sp>
        <p:nvSpPr>
          <p:cNvPr id="140" name="Google Shape;14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17"/>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Zheng, 2019</a:t>
            </a:r>
            <a:endParaRPr b="1" sz="1000">
              <a:solidFill>
                <a:schemeClr val="dk2"/>
              </a:solidFill>
            </a:endParaRPr>
          </a:p>
        </p:txBody>
      </p:sp>
      <p:grpSp>
        <p:nvGrpSpPr>
          <p:cNvPr id="142" name="Google Shape;142;p17"/>
          <p:cNvGrpSpPr/>
          <p:nvPr/>
        </p:nvGrpSpPr>
        <p:grpSpPr>
          <a:xfrm>
            <a:off x="209" y="4999434"/>
            <a:ext cx="9143576" cy="144068"/>
            <a:chOff x="1087575" y="4866164"/>
            <a:chExt cx="8685008" cy="144111"/>
          </a:xfrm>
        </p:grpSpPr>
        <p:sp>
          <p:nvSpPr>
            <p:cNvPr id="143" name="Google Shape;143;p17"/>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4" name="Google Shape;144;p1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5" name="Google Shape;145;p1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6" name="Google Shape;146;p1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7" name="Google Shape;147;p1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48" name="Google Shape;148;p17"/>
          <p:cNvPicPr preferRelativeResize="0"/>
          <p:nvPr/>
        </p:nvPicPr>
        <p:blipFill rotWithShape="1">
          <a:blip r:embed="rId3">
            <a:alphaModFix/>
          </a:blip>
          <a:srcRect b="48432" l="0" r="0" t="0"/>
          <a:stretch/>
        </p:blipFill>
        <p:spPr>
          <a:xfrm>
            <a:off x="276850" y="1065300"/>
            <a:ext cx="5432176" cy="3099775"/>
          </a:xfrm>
          <a:prstGeom prst="rect">
            <a:avLst/>
          </a:prstGeom>
          <a:noFill/>
          <a:ln>
            <a:noFill/>
          </a:ln>
        </p:spPr>
      </p:pic>
      <p:sp>
        <p:nvSpPr>
          <p:cNvPr id="149" name="Google Shape;149;p17"/>
          <p:cNvSpPr txBox="1"/>
          <p:nvPr/>
        </p:nvSpPr>
        <p:spPr>
          <a:xfrm>
            <a:off x="2855000" y="671700"/>
            <a:ext cx="2414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Compartments</a:t>
            </a:r>
            <a:endParaRPr sz="1600">
              <a:solidFill>
                <a:schemeClr val="dk1"/>
              </a:solidFill>
              <a:latin typeface="Fira Sans Extra Condensed"/>
              <a:ea typeface="Fira Sans Extra Condensed"/>
              <a:cs typeface="Fira Sans Extra Condensed"/>
              <a:sym typeface="Fira Sans Extra Condensed"/>
            </a:endParaRPr>
          </a:p>
        </p:txBody>
      </p:sp>
      <p:cxnSp>
        <p:nvCxnSpPr>
          <p:cNvPr id="150" name="Google Shape;150;p17"/>
          <p:cNvCxnSpPr/>
          <p:nvPr/>
        </p:nvCxnSpPr>
        <p:spPr>
          <a:xfrm>
            <a:off x="2557075" y="3013825"/>
            <a:ext cx="313500" cy="1122300"/>
          </a:xfrm>
          <a:prstGeom prst="straightConnector1">
            <a:avLst/>
          </a:prstGeom>
          <a:noFill/>
          <a:ln cap="flat" cmpd="sng" w="19050">
            <a:solidFill>
              <a:schemeClr val="dk1"/>
            </a:solidFill>
            <a:prstDash val="solid"/>
            <a:round/>
            <a:headEnd len="med" w="med" type="none"/>
            <a:tailEnd len="med" w="med" type="none"/>
          </a:ln>
        </p:spPr>
      </p:cxnSp>
      <p:cxnSp>
        <p:nvCxnSpPr>
          <p:cNvPr id="151" name="Google Shape;151;p17"/>
          <p:cNvCxnSpPr/>
          <p:nvPr/>
        </p:nvCxnSpPr>
        <p:spPr>
          <a:xfrm flipH="1" rot="10800000">
            <a:off x="2557075" y="1241750"/>
            <a:ext cx="304800" cy="943800"/>
          </a:xfrm>
          <a:prstGeom prst="straightConnector1">
            <a:avLst/>
          </a:prstGeom>
          <a:noFill/>
          <a:ln cap="flat" cmpd="sng" w="19050">
            <a:solidFill>
              <a:schemeClr val="dk1"/>
            </a:solidFill>
            <a:prstDash val="solid"/>
            <a:round/>
            <a:headEnd len="med" w="med" type="none"/>
            <a:tailEnd len="med" w="med" type="none"/>
          </a:ln>
        </p:spPr>
      </p:cxnSp>
      <p:sp>
        <p:nvSpPr>
          <p:cNvPr id="152" name="Google Shape;152;p17"/>
          <p:cNvSpPr/>
          <p:nvPr/>
        </p:nvSpPr>
        <p:spPr>
          <a:xfrm rot="-5400000">
            <a:off x="1738375" y="2190200"/>
            <a:ext cx="827100" cy="81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86" name="Google Shape;1186;p6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Filtering</a:t>
            </a:r>
            <a:r>
              <a:rPr lang="en">
                <a:latin typeface="Fira Sans Extra Condensed"/>
                <a:ea typeface="Fira Sans Extra Condensed"/>
                <a:cs typeface="Fira Sans Extra Condensed"/>
                <a:sym typeface="Fira Sans Extra Condensed"/>
              </a:rPr>
              <a:t> </a:t>
            </a:r>
            <a:endParaRPr>
              <a:latin typeface="Fira Sans Extra Condensed"/>
              <a:ea typeface="Fira Sans Extra Condensed"/>
              <a:cs typeface="Fira Sans Extra Condensed"/>
              <a:sym typeface="Fira Sans Extra Condensed"/>
            </a:endParaRPr>
          </a:p>
        </p:txBody>
      </p:sp>
      <p:grpSp>
        <p:nvGrpSpPr>
          <p:cNvPr id="1187" name="Google Shape;1187;p62"/>
          <p:cNvGrpSpPr/>
          <p:nvPr/>
        </p:nvGrpSpPr>
        <p:grpSpPr>
          <a:xfrm>
            <a:off x="209" y="4999434"/>
            <a:ext cx="9143576" cy="144068"/>
            <a:chOff x="1087575" y="4866164"/>
            <a:chExt cx="8685008" cy="144111"/>
          </a:xfrm>
        </p:grpSpPr>
        <p:sp>
          <p:nvSpPr>
            <p:cNvPr id="1188" name="Google Shape;1188;p62"/>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89" name="Google Shape;1189;p6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90" name="Google Shape;1190;p62"/>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91" name="Google Shape;1191;p6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92" name="Google Shape;1192;p6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193" name="Google Shape;1193;p62"/>
          <p:cNvPicPr preferRelativeResize="0"/>
          <p:nvPr/>
        </p:nvPicPr>
        <p:blipFill>
          <a:blip r:embed="rId3">
            <a:alphaModFix/>
          </a:blip>
          <a:stretch>
            <a:fillRect/>
          </a:stretch>
        </p:blipFill>
        <p:spPr>
          <a:xfrm>
            <a:off x="1271288" y="971550"/>
            <a:ext cx="6601426" cy="3300700"/>
          </a:xfrm>
          <a:prstGeom prst="rect">
            <a:avLst/>
          </a:prstGeom>
          <a:noFill/>
          <a:ln>
            <a:noFill/>
          </a:ln>
        </p:spPr>
      </p:pic>
      <p:sp>
        <p:nvSpPr>
          <p:cNvPr id="1194" name="Google Shape;1194;p62"/>
          <p:cNvSpPr txBox="1"/>
          <p:nvPr/>
        </p:nvSpPr>
        <p:spPr>
          <a:xfrm>
            <a:off x="3460644" y="4248200"/>
            <a:ext cx="2222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2"/>
                </a:solidFill>
              </a:rPr>
              <a:t>&lt; </a:t>
            </a:r>
            <a:r>
              <a:rPr b="1" lang="en" sz="800">
                <a:solidFill>
                  <a:schemeClr val="dk2"/>
                </a:solidFill>
              </a:rPr>
              <a:t> 10 % </a:t>
            </a:r>
            <a:r>
              <a:rPr lang="en" sz="800">
                <a:solidFill>
                  <a:schemeClr val="dk2"/>
                </a:solidFill>
              </a:rPr>
              <a:t>of reads with low quality</a:t>
            </a:r>
            <a:endParaRPr sz="800">
              <a:solidFill>
                <a:schemeClr val="dk2"/>
              </a:solidFill>
            </a:endParaRPr>
          </a:p>
          <a:p>
            <a:pPr indent="0" lvl="0" marL="0" rtl="0" algn="ctr">
              <a:spcBef>
                <a:spcPts val="0"/>
              </a:spcBef>
              <a:spcAft>
                <a:spcPts val="0"/>
              </a:spcAft>
              <a:buNone/>
            </a:pPr>
            <a:r>
              <a:rPr lang="en" sz="800">
                <a:solidFill>
                  <a:schemeClr val="dk2"/>
                </a:solidFill>
              </a:rPr>
              <a:t>~ 60 % of Hi-C contacts</a:t>
            </a:r>
            <a:endParaRPr sz="8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00" name="Google Shape;1200;p6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Biological replicates</a:t>
            </a:r>
            <a:endParaRPr>
              <a:latin typeface="Fira Sans Extra Condensed"/>
              <a:ea typeface="Fira Sans Extra Condensed"/>
              <a:cs typeface="Fira Sans Extra Condensed"/>
              <a:sym typeface="Fira Sans Extra Condensed"/>
            </a:endParaRPr>
          </a:p>
        </p:txBody>
      </p:sp>
      <p:grpSp>
        <p:nvGrpSpPr>
          <p:cNvPr id="1201" name="Google Shape;1201;p63"/>
          <p:cNvGrpSpPr/>
          <p:nvPr/>
        </p:nvGrpSpPr>
        <p:grpSpPr>
          <a:xfrm>
            <a:off x="209" y="4999434"/>
            <a:ext cx="9143576" cy="144068"/>
            <a:chOff x="1087575" y="4866164"/>
            <a:chExt cx="8685008" cy="144111"/>
          </a:xfrm>
        </p:grpSpPr>
        <p:sp>
          <p:nvSpPr>
            <p:cNvPr id="1202" name="Google Shape;1202;p63"/>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03" name="Google Shape;1203;p6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04" name="Google Shape;1204;p63"/>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05" name="Google Shape;1205;p6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06" name="Google Shape;1206;p6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207" name="Google Shape;1207;p63"/>
          <p:cNvPicPr preferRelativeResize="0"/>
          <p:nvPr/>
        </p:nvPicPr>
        <p:blipFill>
          <a:blip r:embed="rId3">
            <a:alphaModFix/>
          </a:blip>
          <a:stretch>
            <a:fillRect/>
          </a:stretch>
        </p:blipFill>
        <p:spPr>
          <a:xfrm>
            <a:off x="384025" y="730450"/>
            <a:ext cx="4088226" cy="4088226"/>
          </a:xfrm>
          <a:prstGeom prst="rect">
            <a:avLst/>
          </a:prstGeom>
          <a:noFill/>
          <a:ln>
            <a:noFill/>
          </a:ln>
        </p:spPr>
      </p:pic>
      <p:pic>
        <p:nvPicPr>
          <p:cNvPr id="1208" name="Google Shape;1208;p63"/>
          <p:cNvPicPr preferRelativeResize="0"/>
          <p:nvPr/>
        </p:nvPicPr>
        <p:blipFill>
          <a:blip r:embed="rId4">
            <a:alphaModFix/>
          </a:blip>
          <a:stretch>
            <a:fillRect/>
          </a:stretch>
        </p:blipFill>
        <p:spPr>
          <a:xfrm>
            <a:off x="5018376" y="1044875"/>
            <a:ext cx="4002774" cy="277525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14" name="Google Shape;1214;p64"/>
          <p:cNvGrpSpPr/>
          <p:nvPr/>
        </p:nvGrpSpPr>
        <p:grpSpPr>
          <a:xfrm>
            <a:off x="209" y="4999434"/>
            <a:ext cx="9143576" cy="144068"/>
            <a:chOff x="1087575" y="4866164"/>
            <a:chExt cx="8685008" cy="144111"/>
          </a:xfrm>
        </p:grpSpPr>
        <p:sp>
          <p:nvSpPr>
            <p:cNvPr id="1215" name="Google Shape;1215;p64"/>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16" name="Google Shape;1216;p6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17" name="Google Shape;1217;p64"/>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18" name="Google Shape;1218;p6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19" name="Google Shape;1219;p6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220" name="Google Shape;1220;p64"/>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221" name="Google Shape;1221;p64"/>
          <p:cNvPicPr preferRelativeResize="0"/>
          <p:nvPr/>
        </p:nvPicPr>
        <p:blipFill rotWithShape="1">
          <a:blip r:embed="rId3">
            <a:alphaModFix/>
          </a:blip>
          <a:srcRect b="47118" l="63177" r="21061" t="61045"/>
          <a:stretch/>
        </p:blipFill>
        <p:spPr>
          <a:xfrm flipH="1" rot="10800000">
            <a:off x="2198850" y="3968674"/>
            <a:ext cx="673099" cy="278925"/>
          </a:xfrm>
          <a:prstGeom prst="rect">
            <a:avLst/>
          </a:prstGeom>
          <a:noFill/>
          <a:ln>
            <a:noFill/>
          </a:ln>
        </p:spPr>
      </p:pic>
      <p:pic>
        <p:nvPicPr>
          <p:cNvPr id="1222" name="Google Shape;1222;p64"/>
          <p:cNvPicPr preferRelativeResize="0"/>
          <p:nvPr/>
        </p:nvPicPr>
        <p:blipFill rotWithShape="1">
          <a:blip r:embed="rId4">
            <a:alphaModFix/>
          </a:blip>
          <a:srcRect b="0" l="0" r="0" t="0"/>
          <a:stretch/>
        </p:blipFill>
        <p:spPr>
          <a:xfrm>
            <a:off x="3088900" y="1491102"/>
            <a:ext cx="4623350" cy="4448971"/>
          </a:xfrm>
          <a:prstGeom prst="rect">
            <a:avLst/>
          </a:prstGeom>
          <a:noFill/>
          <a:ln>
            <a:noFill/>
          </a:ln>
        </p:spPr>
      </p:pic>
      <p:pic>
        <p:nvPicPr>
          <p:cNvPr id="1223" name="Google Shape;1223;p64"/>
          <p:cNvPicPr preferRelativeResize="0"/>
          <p:nvPr/>
        </p:nvPicPr>
        <p:blipFill>
          <a:blip r:embed="rId5">
            <a:alphaModFix/>
          </a:blip>
          <a:stretch>
            <a:fillRect/>
          </a:stretch>
        </p:blipFill>
        <p:spPr>
          <a:xfrm>
            <a:off x="3088900" y="-581175"/>
            <a:ext cx="4623350" cy="4448966"/>
          </a:xfrm>
          <a:prstGeom prst="rect">
            <a:avLst/>
          </a:prstGeom>
          <a:noFill/>
          <a:ln>
            <a:noFill/>
          </a:ln>
        </p:spPr>
      </p:pic>
      <p:pic>
        <p:nvPicPr>
          <p:cNvPr id="1224" name="Google Shape;1224;p64"/>
          <p:cNvPicPr preferRelativeResize="0"/>
          <p:nvPr/>
        </p:nvPicPr>
        <p:blipFill rotWithShape="1">
          <a:blip r:embed="rId3">
            <a:alphaModFix/>
          </a:blip>
          <a:srcRect b="46747" l="44431" r="39807" t="61417"/>
          <a:stretch/>
        </p:blipFill>
        <p:spPr>
          <a:xfrm flipH="1" rot="10800000">
            <a:off x="2198850" y="1898574"/>
            <a:ext cx="673099" cy="278925"/>
          </a:xfrm>
          <a:prstGeom prst="rect">
            <a:avLst/>
          </a:prstGeom>
          <a:noFill/>
          <a:ln>
            <a:noFill/>
          </a:ln>
        </p:spPr>
      </p:pic>
      <p:pic>
        <p:nvPicPr>
          <p:cNvPr id="1225" name="Google Shape;1225;p64"/>
          <p:cNvPicPr preferRelativeResize="0"/>
          <p:nvPr/>
        </p:nvPicPr>
        <p:blipFill rotWithShape="1">
          <a:blip r:embed="rId3">
            <a:alphaModFix/>
          </a:blip>
          <a:srcRect b="67540" l="25941" r="59189" t="14244"/>
          <a:stretch/>
        </p:blipFill>
        <p:spPr>
          <a:xfrm>
            <a:off x="2217900" y="1306700"/>
            <a:ext cx="634999" cy="622299"/>
          </a:xfrm>
          <a:prstGeom prst="rect">
            <a:avLst/>
          </a:prstGeom>
          <a:noFill/>
          <a:ln>
            <a:noFill/>
          </a:ln>
        </p:spPr>
      </p:pic>
      <p:pic>
        <p:nvPicPr>
          <p:cNvPr id="1226" name="Google Shape;1226;p64"/>
          <p:cNvPicPr preferRelativeResize="0"/>
          <p:nvPr/>
        </p:nvPicPr>
        <p:blipFill rotWithShape="1">
          <a:blip r:embed="rId3">
            <a:alphaModFix/>
          </a:blip>
          <a:srcRect b="67169" l="64304" r="20826" t="14615"/>
          <a:stretch/>
        </p:blipFill>
        <p:spPr>
          <a:xfrm>
            <a:off x="2217900" y="3411212"/>
            <a:ext cx="634999" cy="622299"/>
          </a:xfrm>
          <a:prstGeom prst="rect">
            <a:avLst/>
          </a:prstGeom>
          <a:noFill/>
          <a:ln>
            <a:noFill/>
          </a:ln>
        </p:spPr>
      </p:pic>
      <p:pic>
        <p:nvPicPr>
          <p:cNvPr id="1227" name="Google Shape;1227;p64"/>
          <p:cNvPicPr preferRelativeResize="0"/>
          <p:nvPr/>
        </p:nvPicPr>
        <p:blipFill rotWithShape="1">
          <a:blip r:embed="rId3">
            <a:alphaModFix/>
          </a:blip>
          <a:srcRect b="61987" l="44431" r="39807" t="46176"/>
          <a:stretch/>
        </p:blipFill>
        <p:spPr>
          <a:xfrm flipH="1" rot="10800000">
            <a:off x="3835400" y="346211"/>
            <a:ext cx="673099" cy="278925"/>
          </a:xfrm>
          <a:prstGeom prst="rect">
            <a:avLst/>
          </a:prstGeom>
          <a:noFill/>
          <a:ln>
            <a:noFill/>
          </a:ln>
        </p:spPr>
      </p:pic>
      <p:pic>
        <p:nvPicPr>
          <p:cNvPr id="1228" name="Google Shape;1228;p64"/>
          <p:cNvPicPr preferRelativeResize="0"/>
          <p:nvPr/>
        </p:nvPicPr>
        <p:blipFill rotWithShape="1">
          <a:blip r:embed="rId3">
            <a:alphaModFix/>
          </a:blip>
          <a:srcRect b="62538" l="26290" r="57948" t="45625"/>
          <a:stretch/>
        </p:blipFill>
        <p:spPr>
          <a:xfrm flipH="1" rot="10800000">
            <a:off x="6173950" y="346199"/>
            <a:ext cx="673099" cy="278925"/>
          </a:xfrm>
          <a:prstGeom prst="rect">
            <a:avLst/>
          </a:prstGeom>
          <a:noFill/>
          <a:ln>
            <a:noFill/>
          </a:ln>
        </p:spPr>
      </p:pic>
      <p:sp>
        <p:nvSpPr>
          <p:cNvPr id="1229" name="Google Shape;1229;p6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Hi-C Contact Maps</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35" name="Google Shape;1235;p65"/>
          <p:cNvGrpSpPr/>
          <p:nvPr/>
        </p:nvGrpSpPr>
        <p:grpSpPr>
          <a:xfrm>
            <a:off x="209" y="4999434"/>
            <a:ext cx="9143576" cy="144068"/>
            <a:chOff x="1087575" y="4866164"/>
            <a:chExt cx="8685008" cy="144111"/>
          </a:xfrm>
        </p:grpSpPr>
        <p:sp>
          <p:nvSpPr>
            <p:cNvPr id="1236" name="Google Shape;1236;p65"/>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37" name="Google Shape;1237;p6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38" name="Google Shape;1238;p65"/>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39" name="Google Shape;1239;p6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40" name="Google Shape;1240;p6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241" name="Google Shape;1241;p6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Differentially Interacting Regions</a:t>
            </a:r>
            <a:endParaRPr>
              <a:latin typeface="Fira Sans Extra Condensed"/>
              <a:ea typeface="Fira Sans Extra Condensed"/>
              <a:cs typeface="Fira Sans Extra Condensed"/>
              <a:sym typeface="Fira Sans Extra Condensed"/>
            </a:endParaRPr>
          </a:p>
        </p:txBody>
      </p:sp>
      <p:pic>
        <p:nvPicPr>
          <p:cNvPr id="1242" name="Google Shape;1242;p65"/>
          <p:cNvPicPr preferRelativeResize="0"/>
          <p:nvPr/>
        </p:nvPicPr>
        <p:blipFill rotWithShape="1">
          <a:blip r:embed="rId3">
            <a:alphaModFix/>
          </a:blip>
          <a:srcRect b="1825" l="1931" r="56257" t="77668"/>
          <a:stretch/>
        </p:blipFill>
        <p:spPr>
          <a:xfrm>
            <a:off x="3016650" y="1019000"/>
            <a:ext cx="3110675" cy="2289050"/>
          </a:xfrm>
          <a:prstGeom prst="rect">
            <a:avLst/>
          </a:prstGeom>
          <a:noFill/>
          <a:ln>
            <a:noFill/>
          </a:ln>
        </p:spPr>
      </p:pic>
      <p:sp>
        <p:nvSpPr>
          <p:cNvPr id="1243" name="Google Shape;1243;p65"/>
          <p:cNvSpPr/>
          <p:nvPr/>
        </p:nvSpPr>
        <p:spPr>
          <a:xfrm>
            <a:off x="3202600" y="2694900"/>
            <a:ext cx="2761200" cy="3003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p65"/>
          <p:cNvSpPr/>
          <p:nvPr/>
        </p:nvSpPr>
        <p:spPr>
          <a:xfrm>
            <a:off x="3202500" y="22676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5" name="Google Shape;1245;p65"/>
          <p:cNvSpPr/>
          <p:nvPr/>
        </p:nvSpPr>
        <p:spPr>
          <a:xfrm>
            <a:off x="3202600" y="14238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6" name="Google Shape;1246;p65"/>
          <p:cNvSpPr/>
          <p:nvPr/>
        </p:nvSpPr>
        <p:spPr>
          <a:xfrm>
            <a:off x="3191400" y="18457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52" name="Google Shape;1252;p66"/>
          <p:cNvGrpSpPr/>
          <p:nvPr/>
        </p:nvGrpSpPr>
        <p:grpSpPr>
          <a:xfrm>
            <a:off x="209" y="4999434"/>
            <a:ext cx="9143576" cy="144068"/>
            <a:chOff x="1087575" y="4866164"/>
            <a:chExt cx="8685008" cy="144111"/>
          </a:xfrm>
        </p:grpSpPr>
        <p:sp>
          <p:nvSpPr>
            <p:cNvPr id="1253" name="Google Shape;1253;p66"/>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54" name="Google Shape;1254;p6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55" name="Google Shape;1255;p66"/>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56" name="Google Shape;1256;p6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57" name="Google Shape;1257;p6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258" name="Google Shape;1258;p6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Differentially Interacting Regions</a:t>
            </a:r>
            <a:endParaRPr>
              <a:latin typeface="Fira Sans Extra Condensed"/>
              <a:ea typeface="Fira Sans Extra Condensed"/>
              <a:cs typeface="Fira Sans Extra Condensed"/>
              <a:sym typeface="Fira Sans Extra Condensed"/>
            </a:endParaRPr>
          </a:p>
        </p:txBody>
      </p:sp>
      <p:pic>
        <p:nvPicPr>
          <p:cNvPr id="1259" name="Google Shape;1259;p66"/>
          <p:cNvPicPr preferRelativeResize="0"/>
          <p:nvPr/>
        </p:nvPicPr>
        <p:blipFill rotWithShape="1">
          <a:blip r:embed="rId3">
            <a:alphaModFix/>
          </a:blip>
          <a:srcRect b="50327" l="0" r="66107" t="0"/>
          <a:stretch/>
        </p:blipFill>
        <p:spPr>
          <a:xfrm>
            <a:off x="2722775" y="946375"/>
            <a:ext cx="2619013" cy="2558324"/>
          </a:xfrm>
          <a:prstGeom prst="rect">
            <a:avLst/>
          </a:prstGeom>
          <a:noFill/>
          <a:ln>
            <a:noFill/>
          </a:ln>
        </p:spPr>
      </p:pic>
      <p:pic>
        <p:nvPicPr>
          <p:cNvPr id="1260" name="Google Shape;1260;p66"/>
          <p:cNvPicPr preferRelativeResize="0"/>
          <p:nvPr/>
        </p:nvPicPr>
        <p:blipFill rotWithShape="1">
          <a:blip r:embed="rId4">
            <a:alphaModFix/>
          </a:blip>
          <a:srcRect b="50261" l="0" r="66514" t="0"/>
          <a:stretch/>
        </p:blipFill>
        <p:spPr>
          <a:xfrm>
            <a:off x="82000" y="946375"/>
            <a:ext cx="2584100" cy="2558324"/>
          </a:xfrm>
          <a:prstGeom prst="rect">
            <a:avLst/>
          </a:prstGeom>
          <a:noFill/>
          <a:ln>
            <a:noFill/>
          </a:ln>
        </p:spPr>
      </p:pic>
      <p:pic>
        <p:nvPicPr>
          <p:cNvPr id="1261" name="Google Shape;1261;p66"/>
          <p:cNvPicPr preferRelativeResize="0"/>
          <p:nvPr/>
        </p:nvPicPr>
        <p:blipFill>
          <a:blip r:embed="rId5">
            <a:alphaModFix/>
          </a:blip>
          <a:stretch>
            <a:fillRect/>
          </a:stretch>
        </p:blipFill>
        <p:spPr>
          <a:xfrm>
            <a:off x="6105375" y="933488"/>
            <a:ext cx="2584099" cy="2584099"/>
          </a:xfrm>
          <a:prstGeom prst="rect">
            <a:avLst/>
          </a:prstGeom>
          <a:noFill/>
          <a:ln>
            <a:noFill/>
          </a:ln>
        </p:spPr>
      </p:pic>
      <p:sp>
        <p:nvSpPr>
          <p:cNvPr id="1262" name="Google Shape;1262;p66"/>
          <p:cNvSpPr txBox="1"/>
          <p:nvPr/>
        </p:nvSpPr>
        <p:spPr>
          <a:xfrm>
            <a:off x="1496625" y="495125"/>
            <a:ext cx="25842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Joint normalization</a:t>
            </a:r>
            <a:endParaRPr sz="1200">
              <a:solidFill>
                <a:schemeClr val="dk2"/>
              </a:solidFill>
            </a:endParaRPr>
          </a:p>
        </p:txBody>
      </p:sp>
      <p:sp>
        <p:nvSpPr>
          <p:cNvPr id="1263" name="Google Shape;1263;p66"/>
          <p:cNvSpPr txBox="1"/>
          <p:nvPr/>
        </p:nvSpPr>
        <p:spPr>
          <a:xfrm>
            <a:off x="6254825" y="770300"/>
            <a:ext cx="25842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DIRs</a:t>
            </a:r>
            <a:endParaRPr sz="12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69" name="Google Shape;1269;p67"/>
          <p:cNvGrpSpPr/>
          <p:nvPr/>
        </p:nvGrpSpPr>
        <p:grpSpPr>
          <a:xfrm>
            <a:off x="209" y="4999434"/>
            <a:ext cx="9143576" cy="144068"/>
            <a:chOff x="1087575" y="4866164"/>
            <a:chExt cx="8685008" cy="144111"/>
          </a:xfrm>
        </p:grpSpPr>
        <p:sp>
          <p:nvSpPr>
            <p:cNvPr id="1270" name="Google Shape;1270;p67"/>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71" name="Google Shape;1271;p6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72" name="Google Shape;1272;p67"/>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73" name="Google Shape;1273;p6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74" name="Google Shape;1274;p6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275" name="Google Shape;1275;p67"/>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276" name="Google Shape;1276;p67"/>
          <p:cNvPicPr preferRelativeResize="0"/>
          <p:nvPr/>
        </p:nvPicPr>
        <p:blipFill rotWithShape="1">
          <a:blip r:embed="rId3">
            <a:alphaModFix/>
          </a:blip>
          <a:srcRect b="47118" l="63177" r="21061" t="61045"/>
          <a:stretch/>
        </p:blipFill>
        <p:spPr>
          <a:xfrm flipH="1" rot="10800000">
            <a:off x="164000" y="3994074"/>
            <a:ext cx="673099" cy="278925"/>
          </a:xfrm>
          <a:prstGeom prst="rect">
            <a:avLst/>
          </a:prstGeom>
          <a:noFill/>
          <a:ln>
            <a:noFill/>
          </a:ln>
        </p:spPr>
      </p:pic>
      <p:pic>
        <p:nvPicPr>
          <p:cNvPr id="1277" name="Google Shape;1277;p67"/>
          <p:cNvPicPr preferRelativeResize="0"/>
          <p:nvPr/>
        </p:nvPicPr>
        <p:blipFill rotWithShape="1">
          <a:blip r:embed="rId3">
            <a:alphaModFix/>
          </a:blip>
          <a:srcRect b="46747" l="44431" r="39807" t="61417"/>
          <a:stretch/>
        </p:blipFill>
        <p:spPr>
          <a:xfrm flipH="1" rot="10800000">
            <a:off x="164000" y="1923974"/>
            <a:ext cx="673099" cy="278925"/>
          </a:xfrm>
          <a:prstGeom prst="rect">
            <a:avLst/>
          </a:prstGeom>
          <a:noFill/>
          <a:ln>
            <a:noFill/>
          </a:ln>
        </p:spPr>
      </p:pic>
      <p:pic>
        <p:nvPicPr>
          <p:cNvPr id="1278" name="Google Shape;1278;p67"/>
          <p:cNvPicPr preferRelativeResize="0"/>
          <p:nvPr/>
        </p:nvPicPr>
        <p:blipFill rotWithShape="1">
          <a:blip r:embed="rId3">
            <a:alphaModFix/>
          </a:blip>
          <a:srcRect b="67540" l="25941" r="59189" t="14244"/>
          <a:stretch/>
        </p:blipFill>
        <p:spPr>
          <a:xfrm>
            <a:off x="183050" y="1332100"/>
            <a:ext cx="634999" cy="622299"/>
          </a:xfrm>
          <a:prstGeom prst="rect">
            <a:avLst/>
          </a:prstGeom>
          <a:noFill/>
          <a:ln>
            <a:noFill/>
          </a:ln>
        </p:spPr>
      </p:pic>
      <p:pic>
        <p:nvPicPr>
          <p:cNvPr id="1279" name="Google Shape;1279;p67"/>
          <p:cNvPicPr preferRelativeResize="0"/>
          <p:nvPr/>
        </p:nvPicPr>
        <p:blipFill rotWithShape="1">
          <a:blip r:embed="rId3">
            <a:alphaModFix/>
          </a:blip>
          <a:srcRect b="67169" l="64304" r="20826" t="14615"/>
          <a:stretch/>
        </p:blipFill>
        <p:spPr>
          <a:xfrm>
            <a:off x="183050" y="3436612"/>
            <a:ext cx="634999" cy="622299"/>
          </a:xfrm>
          <a:prstGeom prst="rect">
            <a:avLst/>
          </a:prstGeom>
          <a:noFill/>
          <a:ln>
            <a:noFill/>
          </a:ln>
        </p:spPr>
      </p:pic>
      <p:sp>
        <p:nvSpPr>
          <p:cNvPr id="1280" name="Google Shape;1280;p6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Differentially Interacting Regions</a:t>
            </a:r>
            <a:endParaRPr>
              <a:latin typeface="Fira Sans Extra Condensed"/>
              <a:ea typeface="Fira Sans Extra Condensed"/>
              <a:cs typeface="Fira Sans Extra Condensed"/>
              <a:sym typeface="Fira Sans Extra Condensed"/>
            </a:endParaRPr>
          </a:p>
        </p:txBody>
      </p:sp>
      <p:pic>
        <p:nvPicPr>
          <p:cNvPr id="1281" name="Google Shape;1281;p67"/>
          <p:cNvPicPr preferRelativeResize="0"/>
          <p:nvPr/>
        </p:nvPicPr>
        <p:blipFill>
          <a:blip r:embed="rId4">
            <a:alphaModFix/>
          </a:blip>
          <a:stretch>
            <a:fillRect/>
          </a:stretch>
        </p:blipFill>
        <p:spPr>
          <a:xfrm>
            <a:off x="1144725" y="748019"/>
            <a:ext cx="7999273" cy="5999455"/>
          </a:xfrm>
          <a:prstGeom prst="rect">
            <a:avLst/>
          </a:prstGeom>
          <a:noFill/>
          <a:ln>
            <a:noFill/>
          </a:ln>
        </p:spPr>
      </p:pic>
      <p:pic>
        <p:nvPicPr>
          <p:cNvPr id="1282" name="Google Shape;1282;p67"/>
          <p:cNvPicPr preferRelativeResize="0"/>
          <p:nvPr/>
        </p:nvPicPr>
        <p:blipFill>
          <a:blip r:embed="rId5">
            <a:alphaModFix/>
          </a:blip>
          <a:stretch>
            <a:fillRect/>
          </a:stretch>
        </p:blipFill>
        <p:spPr>
          <a:xfrm>
            <a:off x="1144725" y="-1356475"/>
            <a:ext cx="7999273" cy="599945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88" name="Google Shape;1288;p68"/>
          <p:cNvGrpSpPr/>
          <p:nvPr/>
        </p:nvGrpSpPr>
        <p:grpSpPr>
          <a:xfrm>
            <a:off x="209" y="4999434"/>
            <a:ext cx="9143576" cy="144068"/>
            <a:chOff x="1087575" y="4866164"/>
            <a:chExt cx="8685008" cy="144111"/>
          </a:xfrm>
        </p:grpSpPr>
        <p:sp>
          <p:nvSpPr>
            <p:cNvPr id="1289" name="Google Shape;1289;p68"/>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90" name="Google Shape;1290;p6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91" name="Google Shape;1291;p68"/>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92" name="Google Shape;1292;p6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93" name="Google Shape;1293;p6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294" name="Google Shape;1294;p68"/>
          <p:cNvPicPr preferRelativeResize="0"/>
          <p:nvPr/>
        </p:nvPicPr>
        <p:blipFill rotWithShape="1">
          <a:blip r:embed="rId3">
            <a:alphaModFix/>
          </a:blip>
          <a:srcRect b="47118" l="63177" r="21061" t="61045"/>
          <a:stretch/>
        </p:blipFill>
        <p:spPr>
          <a:xfrm flipH="1" rot="10800000">
            <a:off x="164000" y="3994074"/>
            <a:ext cx="673099" cy="278925"/>
          </a:xfrm>
          <a:prstGeom prst="rect">
            <a:avLst/>
          </a:prstGeom>
          <a:noFill/>
          <a:ln>
            <a:noFill/>
          </a:ln>
        </p:spPr>
      </p:pic>
      <p:pic>
        <p:nvPicPr>
          <p:cNvPr id="1295" name="Google Shape;1295;p68"/>
          <p:cNvPicPr preferRelativeResize="0"/>
          <p:nvPr/>
        </p:nvPicPr>
        <p:blipFill rotWithShape="1">
          <a:blip r:embed="rId3">
            <a:alphaModFix/>
          </a:blip>
          <a:srcRect b="46747" l="44431" r="39807" t="61417"/>
          <a:stretch/>
        </p:blipFill>
        <p:spPr>
          <a:xfrm flipH="1" rot="10800000">
            <a:off x="164000" y="1923974"/>
            <a:ext cx="673099" cy="278925"/>
          </a:xfrm>
          <a:prstGeom prst="rect">
            <a:avLst/>
          </a:prstGeom>
          <a:noFill/>
          <a:ln>
            <a:noFill/>
          </a:ln>
        </p:spPr>
      </p:pic>
      <p:pic>
        <p:nvPicPr>
          <p:cNvPr id="1296" name="Google Shape;1296;p68"/>
          <p:cNvPicPr preferRelativeResize="0"/>
          <p:nvPr/>
        </p:nvPicPr>
        <p:blipFill rotWithShape="1">
          <a:blip r:embed="rId3">
            <a:alphaModFix/>
          </a:blip>
          <a:srcRect b="67540" l="25941" r="59189" t="14244"/>
          <a:stretch/>
        </p:blipFill>
        <p:spPr>
          <a:xfrm>
            <a:off x="183050" y="1332100"/>
            <a:ext cx="634999" cy="622299"/>
          </a:xfrm>
          <a:prstGeom prst="rect">
            <a:avLst/>
          </a:prstGeom>
          <a:noFill/>
          <a:ln>
            <a:noFill/>
          </a:ln>
        </p:spPr>
      </p:pic>
      <p:pic>
        <p:nvPicPr>
          <p:cNvPr id="1297" name="Google Shape;1297;p68"/>
          <p:cNvPicPr preferRelativeResize="0"/>
          <p:nvPr/>
        </p:nvPicPr>
        <p:blipFill rotWithShape="1">
          <a:blip r:embed="rId3">
            <a:alphaModFix/>
          </a:blip>
          <a:srcRect b="67169" l="64304" r="20826" t="14615"/>
          <a:stretch/>
        </p:blipFill>
        <p:spPr>
          <a:xfrm>
            <a:off x="183050" y="3436612"/>
            <a:ext cx="634999" cy="622299"/>
          </a:xfrm>
          <a:prstGeom prst="rect">
            <a:avLst/>
          </a:prstGeom>
          <a:noFill/>
          <a:ln>
            <a:noFill/>
          </a:ln>
        </p:spPr>
      </p:pic>
      <p:sp>
        <p:nvSpPr>
          <p:cNvPr id="1298" name="Google Shape;1298;p6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Differentially Interacting Regions - Functional Enrichment </a:t>
            </a:r>
            <a:endParaRPr>
              <a:latin typeface="Fira Sans Extra Condensed"/>
              <a:ea typeface="Fira Sans Extra Condensed"/>
              <a:cs typeface="Fira Sans Extra Condensed"/>
              <a:sym typeface="Fira Sans Extra Condensed"/>
            </a:endParaRPr>
          </a:p>
        </p:txBody>
      </p:sp>
      <p:sp>
        <p:nvSpPr>
          <p:cNvPr id="1299" name="Google Shape;1299;p68"/>
          <p:cNvSpPr txBox="1"/>
          <p:nvPr/>
        </p:nvSpPr>
        <p:spPr>
          <a:xfrm>
            <a:off x="1653125" y="3105500"/>
            <a:ext cx="3803100" cy="1493700"/>
          </a:xfrm>
          <a:prstGeom prst="rect">
            <a:avLst/>
          </a:prstGeom>
          <a:noFill/>
          <a:ln cap="flat" cmpd="sng" w="9525">
            <a:solidFill>
              <a:srgbClr val="9FC5E8"/>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lnSpc>
                <a:spcPct val="101454"/>
              </a:lnSpc>
              <a:spcBef>
                <a:spcPts val="0"/>
              </a:spcBef>
              <a:spcAft>
                <a:spcPts val="0"/>
              </a:spcAft>
              <a:buClr>
                <a:schemeClr val="accent2"/>
              </a:buClr>
              <a:buSzPts val="1200"/>
              <a:buChar char="❏"/>
            </a:pPr>
            <a:r>
              <a:rPr b="1" lang="en" sz="1200">
                <a:solidFill>
                  <a:schemeClr val="accent2"/>
                </a:solidFill>
              </a:rPr>
              <a:t>4 DIRs overlapping with 3 genes</a:t>
            </a:r>
            <a:endParaRPr b="1"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b="1" lang="en" sz="1200">
                <a:solidFill>
                  <a:schemeClr val="accent2"/>
                </a:solidFill>
              </a:rPr>
              <a:t>beta-ketoacyl-ACP synthase III</a:t>
            </a:r>
            <a:endParaRPr b="1"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b="1" lang="en" sz="1200">
                <a:solidFill>
                  <a:schemeClr val="accent2"/>
                </a:solidFill>
              </a:rPr>
              <a:t>SURFIN 1.3: part of a novel variable surface antigens family</a:t>
            </a:r>
            <a:endParaRPr b="1"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b="1" lang="en" sz="1200">
                <a:solidFill>
                  <a:schemeClr val="accent2"/>
                </a:solidFill>
              </a:rPr>
              <a:t>RIFIN: proteins that help inactivate B and NK cells</a:t>
            </a:r>
            <a:endParaRPr b="1" sz="1200">
              <a:solidFill>
                <a:schemeClr val="accent2"/>
              </a:solidFill>
            </a:endParaRPr>
          </a:p>
          <a:p>
            <a:pPr indent="-304800" lvl="0" marL="457200" rtl="0" algn="l">
              <a:lnSpc>
                <a:spcPct val="101454"/>
              </a:lnSpc>
              <a:spcBef>
                <a:spcPts val="0"/>
              </a:spcBef>
              <a:spcAft>
                <a:spcPts val="0"/>
              </a:spcAft>
              <a:buClr>
                <a:schemeClr val="accent2"/>
              </a:buClr>
              <a:buSzPts val="1200"/>
              <a:buChar char="❏"/>
            </a:pPr>
            <a:r>
              <a:rPr b="1" lang="en" sz="1200">
                <a:solidFill>
                  <a:schemeClr val="accent2"/>
                </a:solidFill>
              </a:rPr>
              <a:t>No DIR overlaps with any var gene</a:t>
            </a:r>
            <a:endParaRPr b="1" sz="1200">
              <a:solidFill>
                <a:schemeClr val="accent2"/>
              </a:solidFill>
            </a:endParaRPr>
          </a:p>
        </p:txBody>
      </p:sp>
      <p:sp>
        <p:nvSpPr>
          <p:cNvPr id="1300" name="Google Shape;1300;p68"/>
          <p:cNvSpPr txBox="1"/>
          <p:nvPr/>
        </p:nvSpPr>
        <p:spPr>
          <a:xfrm>
            <a:off x="1653125" y="709425"/>
            <a:ext cx="3803100" cy="1868700"/>
          </a:xfrm>
          <a:prstGeom prst="rect">
            <a:avLst/>
          </a:prstGeom>
          <a:noFill/>
          <a:ln cap="flat" cmpd="sng" w="9525">
            <a:solidFill>
              <a:srgbClr val="9FC5E8"/>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lnSpc>
                <a:spcPct val="101454"/>
              </a:lnSpc>
              <a:spcBef>
                <a:spcPts val="0"/>
              </a:spcBef>
              <a:spcAft>
                <a:spcPts val="0"/>
              </a:spcAft>
              <a:buClr>
                <a:schemeClr val="accent2"/>
              </a:buClr>
              <a:buSzPts val="1200"/>
              <a:buChar char="❏"/>
            </a:pPr>
            <a:r>
              <a:rPr b="1" lang="en" sz="1200">
                <a:solidFill>
                  <a:schemeClr val="accent2"/>
                </a:solidFill>
              </a:rPr>
              <a:t>190</a:t>
            </a:r>
            <a:r>
              <a:rPr b="1" lang="en" sz="1200">
                <a:solidFill>
                  <a:schemeClr val="accent2"/>
                </a:solidFill>
              </a:rPr>
              <a:t> DIRs overlapping with 78 genes</a:t>
            </a:r>
            <a:endParaRPr b="1"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b="1" lang="en" sz="1200">
                <a:solidFill>
                  <a:schemeClr val="accent2"/>
                </a:solidFill>
              </a:rPr>
              <a:t>PfEMP1: var gene</a:t>
            </a:r>
            <a:endParaRPr b="1"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b="1" lang="en" sz="1200">
                <a:solidFill>
                  <a:schemeClr val="accent2"/>
                </a:solidFill>
              </a:rPr>
              <a:t>MSP2: merozoite surface protein 2</a:t>
            </a:r>
            <a:endParaRPr b="1"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b="1" lang="en" sz="1200">
                <a:solidFill>
                  <a:schemeClr val="accent2"/>
                </a:solidFill>
              </a:rPr>
              <a:t>RIFIN: proteins that help inactivate B and NK cells</a:t>
            </a:r>
            <a:endParaRPr b="1"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b="1" lang="en" sz="1200">
                <a:solidFill>
                  <a:schemeClr val="accent2"/>
                </a:solidFill>
              </a:rPr>
              <a:t>RESA: ring-infected erythrocyte surface antigen helps withstand mechanical and thermal stress</a:t>
            </a:r>
            <a:endParaRPr b="1" sz="1200">
              <a:solidFill>
                <a:schemeClr val="accent2"/>
              </a:solidFill>
            </a:endParaRPr>
          </a:p>
          <a:p>
            <a:pPr indent="-304800" lvl="0" marL="457200" rtl="0" algn="l">
              <a:lnSpc>
                <a:spcPct val="101454"/>
              </a:lnSpc>
              <a:spcBef>
                <a:spcPts val="0"/>
              </a:spcBef>
              <a:spcAft>
                <a:spcPts val="0"/>
              </a:spcAft>
              <a:buClr>
                <a:schemeClr val="accent2"/>
              </a:buClr>
              <a:buSzPts val="1200"/>
              <a:buChar char="❏"/>
            </a:pPr>
            <a:r>
              <a:rPr b="1" lang="en" sz="1200">
                <a:solidFill>
                  <a:schemeClr val="accent2"/>
                </a:solidFill>
              </a:rPr>
              <a:t>14 DIRs are overlapping with 14 var genes</a:t>
            </a:r>
            <a:endParaRPr b="1" sz="1200">
              <a:solidFill>
                <a:schemeClr val="accent2"/>
              </a:solidFill>
            </a:endParaRPr>
          </a:p>
        </p:txBody>
      </p:sp>
      <p:pic>
        <p:nvPicPr>
          <p:cNvPr id="1301" name="Google Shape;1301;p68"/>
          <p:cNvPicPr preferRelativeResize="0"/>
          <p:nvPr/>
        </p:nvPicPr>
        <p:blipFill>
          <a:blip r:embed="rId4">
            <a:alphaModFix/>
          </a:blip>
          <a:stretch>
            <a:fillRect/>
          </a:stretch>
        </p:blipFill>
        <p:spPr>
          <a:xfrm>
            <a:off x="5456221" y="459874"/>
            <a:ext cx="3429827" cy="24955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7" name="Google Shape;1307;p6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Loops</a:t>
            </a:r>
            <a:endParaRPr>
              <a:latin typeface="Fira Sans Extra Condensed"/>
              <a:ea typeface="Fira Sans Extra Condensed"/>
              <a:cs typeface="Fira Sans Extra Condensed"/>
              <a:sym typeface="Fira Sans Extra Condensed"/>
            </a:endParaRPr>
          </a:p>
        </p:txBody>
      </p:sp>
      <p:grpSp>
        <p:nvGrpSpPr>
          <p:cNvPr id="1308" name="Google Shape;1308;p69"/>
          <p:cNvGrpSpPr/>
          <p:nvPr/>
        </p:nvGrpSpPr>
        <p:grpSpPr>
          <a:xfrm>
            <a:off x="209" y="4999434"/>
            <a:ext cx="9143576" cy="144068"/>
            <a:chOff x="1087575" y="4866164"/>
            <a:chExt cx="8685008" cy="144111"/>
          </a:xfrm>
        </p:grpSpPr>
        <p:sp>
          <p:nvSpPr>
            <p:cNvPr id="1309" name="Google Shape;1309;p6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10" name="Google Shape;1310;p6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11" name="Google Shape;1311;p69"/>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12" name="Google Shape;1312;p6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13" name="Google Shape;1313;p6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314" name="Google Shape;1314;p69"/>
          <p:cNvPicPr preferRelativeResize="0"/>
          <p:nvPr/>
        </p:nvPicPr>
        <p:blipFill rotWithShape="1">
          <a:blip r:embed="rId3">
            <a:alphaModFix/>
          </a:blip>
          <a:srcRect b="1825" l="1931" r="56257" t="77668"/>
          <a:stretch/>
        </p:blipFill>
        <p:spPr>
          <a:xfrm>
            <a:off x="3016650" y="1019000"/>
            <a:ext cx="3110675" cy="2289050"/>
          </a:xfrm>
          <a:prstGeom prst="rect">
            <a:avLst/>
          </a:prstGeom>
          <a:noFill/>
          <a:ln>
            <a:noFill/>
          </a:ln>
        </p:spPr>
      </p:pic>
      <p:sp>
        <p:nvSpPr>
          <p:cNvPr id="1315" name="Google Shape;1315;p69"/>
          <p:cNvSpPr/>
          <p:nvPr/>
        </p:nvSpPr>
        <p:spPr>
          <a:xfrm>
            <a:off x="3202600" y="2271063"/>
            <a:ext cx="2761200" cy="3003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6" name="Google Shape;1316;p69"/>
          <p:cNvSpPr/>
          <p:nvPr/>
        </p:nvSpPr>
        <p:spPr>
          <a:xfrm>
            <a:off x="3202600" y="269640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7" name="Google Shape;1317;p69"/>
          <p:cNvSpPr/>
          <p:nvPr/>
        </p:nvSpPr>
        <p:spPr>
          <a:xfrm>
            <a:off x="3202600" y="14238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8" name="Google Shape;1318;p69"/>
          <p:cNvSpPr/>
          <p:nvPr/>
        </p:nvSpPr>
        <p:spPr>
          <a:xfrm>
            <a:off x="3191400" y="18457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24" name="Google Shape;1324;p7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Loops</a:t>
            </a:r>
            <a:endParaRPr>
              <a:latin typeface="Fira Sans Extra Condensed"/>
              <a:ea typeface="Fira Sans Extra Condensed"/>
              <a:cs typeface="Fira Sans Extra Condensed"/>
              <a:sym typeface="Fira Sans Extra Condensed"/>
            </a:endParaRPr>
          </a:p>
        </p:txBody>
      </p:sp>
      <p:grpSp>
        <p:nvGrpSpPr>
          <p:cNvPr id="1325" name="Google Shape;1325;p70"/>
          <p:cNvGrpSpPr/>
          <p:nvPr/>
        </p:nvGrpSpPr>
        <p:grpSpPr>
          <a:xfrm>
            <a:off x="209" y="4999434"/>
            <a:ext cx="9143576" cy="144068"/>
            <a:chOff x="1087575" y="4866164"/>
            <a:chExt cx="8685008" cy="144111"/>
          </a:xfrm>
        </p:grpSpPr>
        <p:sp>
          <p:nvSpPr>
            <p:cNvPr id="1326" name="Google Shape;1326;p7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27" name="Google Shape;1327;p7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28" name="Google Shape;1328;p70"/>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29" name="Google Shape;1329;p7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30" name="Google Shape;1330;p7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331" name="Google Shape;1331;p70"/>
          <p:cNvPicPr preferRelativeResize="0"/>
          <p:nvPr/>
        </p:nvPicPr>
        <p:blipFill>
          <a:blip r:embed="rId3">
            <a:alphaModFix/>
          </a:blip>
          <a:stretch>
            <a:fillRect/>
          </a:stretch>
        </p:blipFill>
        <p:spPr>
          <a:xfrm>
            <a:off x="241300" y="885175"/>
            <a:ext cx="4497526" cy="3373150"/>
          </a:xfrm>
          <a:prstGeom prst="rect">
            <a:avLst/>
          </a:prstGeom>
          <a:noFill/>
          <a:ln>
            <a:noFill/>
          </a:ln>
        </p:spPr>
      </p:pic>
      <p:pic>
        <p:nvPicPr>
          <p:cNvPr id="1332" name="Google Shape;1332;p70"/>
          <p:cNvPicPr preferRelativeResize="0"/>
          <p:nvPr/>
        </p:nvPicPr>
        <p:blipFill>
          <a:blip r:embed="rId4">
            <a:alphaModFix/>
          </a:blip>
          <a:stretch>
            <a:fillRect/>
          </a:stretch>
        </p:blipFill>
        <p:spPr>
          <a:xfrm>
            <a:off x="4738825" y="1078013"/>
            <a:ext cx="4252776" cy="3189599"/>
          </a:xfrm>
          <a:prstGeom prst="rect">
            <a:avLst/>
          </a:prstGeom>
          <a:noFill/>
          <a:ln>
            <a:noFill/>
          </a:ln>
        </p:spPr>
      </p:pic>
      <p:sp>
        <p:nvSpPr>
          <p:cNvPr id="1333" name="Google Shape;1333;p70"/>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Example stats</a:t>
            </a:r>
            <a:endParaRPr b="1" sz="1200">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39" name="Google Shape;1339;p71"/>
          <p:cNvGrpSpPr/>
          <p:nvPr/>
        </p:nvGrpSpPr>
        <p:grpSpPr>
          <a:xfrm>
            <a:off x="209" y="4999434"/>
            <a:ext cx="9143576" cy="144068"/>
            <a:chOff x="1087575" y="4866164"/>
            <a:chExt cx="8685008" cy="144111"/>
          </a:xfrm>
        </p:grpSpPr>
        <p:sp>
          <p:nvSpPr>
            <p:cNvPr id="1340" name="Google Shape;1340;p71"/>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41" name="Google Shape;1341;p7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42" name="Google Shape;1342;p71"/>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43" name="Google Shape;1343;p7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44" name="Google Shape;1344;p7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345" name="Google Shape;1345;p71"/>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346" name="Google Shape;1346;p71"/>
          <p:cNvPicPr preferRelativeResize="0"/>
          <p:nvPr/>
        </p:nvPicPr>
        <p:blipFill rotWithShape="1">
          <a:blip r:embed="rId3">
            <a:alphaModFix/>
          </a:blip>
          <a:srcRect b="46747" l="44431" r="39807" t="61417"/>
          <a:stretch/>
        </p:blipFill>
        <p:spPr>
          <a:xfrm flipH="1" rot="10800000">
            <a:off x="164000" y="1923974"/>
            <a:ext cx="673099" cy="278925"/>
          </a:xfrm>
          <a:prstGeom prst="rect">
            <a:avLst/>
          </a:prstGeom>
          <a:noFill/>
          <a:ln>
            <a:noFill/>
          </a:ln>
        </p:spPr>
      </p:pic>
      <p:pic>
        <p:nvPicPr>
          <p:cNvPr id="1347" name="Google Shape;1347;p71"/>
          <p:cNvPicPr preferRelativeResize="0"/>
          <p:nvPr/>
        </p:nvPicPr>
        <p:blipFill rotWithShape="1">
          <a:blip r:embed="rId3">
            <a:alphaModFix/>
          </a:blip>
          <a:srcRect b="67540" l="25941" r="59189" t="14244"/>
          <a:stretch/>
        </p:blipFill>
        <p:spPr>
          <a:xfrm>
            <a:off x="183050" y="1332100"/>
            <a:ext cx="634999" cy="622299"/>
          </a:xfrm>
          <a:prstGeom prst="rect">
            <a:avLst/>
          </a:prstGeom>
          <a:noFill/>
          <a:ln>
            <a:noFill/>
          </a:ln>
        </p:spPr>
      </p:pic>
      <p:sp>
        <p:nvSpPr>
          <p:cNvPr id="1348" name="Google Shape;1348;p7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a:t>
            </a:r>
            <a:r>
              <a:rPr lang="en">
                <a:latin typeface="Fira Sans Extra Condensed"/>
                <a:ea typeface="Fira Sans Extra Condensed"/>
                <a:cs typeface="Fira Sans Extra Condensed"/>
                <a:sym typeface="Fira Sans Extra Condensed"/>
              </a:rPr>
              <a:t> Interactions - Loops</a:t>
            </a:r>
            <a:endParaRPr>
              <a:latin typeface="Fira Sans Extra Condensed"/>
              <a:ea typeface="Fira Sans Extra Condensed"/>
              <a:cs typeface="Fira Sans Extra Condensed"/>
              <a:sym typeface="Fira Sans Extra Condensed"/>
            </a:endParaRPr>
          </a:p>
        </p:txBody>
      </p:sp>
      <p:sp>
        <p:nvSpPr>
          <p:cNvPr id="1349" name="Google Shape;1349;p71"/>
          <p:cNvSpPr txBox="1"/>
          <p:nvPr/>
        </p:nvSpPr>
        <p:spPr>
          <a:xfrm>
            <a:off x="1529150" y="514800"/>
            <a:ext cx="240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highlight>
                  <a:srgbClr val="FFFFFF"/>
                </a:highlight>
                <a:latin typeface="Roboto"/>
                <a:ea typeface="Roboto"/>
                <a:cs typeface="Roboto"/>
                <a:sym typeface="Roboto"/>
              </a:rPr>
              <a:t>rep1</a:t>
            </a:r>
            <a:endParaRPr/>
          </a:p>
        </p:txBody>
      </p:sp>
      <p:sp>
        <p:nvSpPr>
          <p:cNvPr id="1350" name="Google Shape;1350;p71"/>
          <p:cNvSpPr txBox="1"/>
          <p:nvPr/>
        </p:nvSpPr>
        <p:spPr>
          <a:xfrm>
            <a:off x="1849575" y="3780675"/>
            <a:ext cx="498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highlight>
                  <a:srgbClr val="FFFFFF"/>
                </a:highlight>
                <a:latin typeface="Roboto"/>
                <a:ea typeface="Roboto"/>
                <a:cs typeface="Roboto"/>
                <a:sym typeface="Roboto"/>
              </a:rPr>
              <a:t>Subset </a:t>
            </a:r>
            <a:r>
              <a:rPr lang="en" sz="1100">
                <a:solidFill>
                  <a:schemeClr val="dk1"/>
                </a:solidFill>
                <a:highlight>
                  <a:srgbClr val="FFFFFF"/>
                </a:highlight>
                <a:latin typeface="Roboto"/>
                <a:ea typeface="Roboto"/>
                <a:cs typeface="Roboto"/>
                <a:sym typeface="Roboto"/>
              </a:rPr>
              <a:t>overlapping</a:t>
            </a:r>
            <a:r>
              <a:rPr lang="en" sz="1100">
                <a:solidFill>
                  <a:schemeClr val="dk1"/>
                </a:solidFill>
                <a:highlight>
                  <a:srgbClr val="FFFFFF"/>
                </a:highlight>
                <a:latin typeface="Roboto"/>
                <a:ea typeface="Roboto"/>
                <a:cs typeface="Roboto"/>
                <a:sym typeface="Roboto"/>
              </a:rPr>
              <a:t> interactions between replicates. </a:t>
            </a:r>
            <a:endParaRPr/>
          </a:p>
        </p:txBody>
      </p:sp>
      <p:sp>
        <p:nvSpPr>
          <p:cNvPr id="1351" name="Google Shape;1351;p71"/>
          <p:cNvSpPr/>
          <p:nvPr/>
        </p:nvSpPr>
        <p:spPr>
          <a:xfrm>
            <a:off x="1331625" y="2621700"/>
            <a:ext cx="6018900" cy="1102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2" name="Google Shape;1352;p71"/>
          <p:cNvSpPr/>
          <p:nvPr/>
        </p:nvSpPr>
        <p:spPr>
          <a:xfrm>
            <a:off x="791125" y="2561250"/>
            <a:ext cx="6912600" cy="94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3" name="Google Shape;1353;p71"/>
          <p:cNvPicPr preferRelativeResize="0"/>
          <p:nvPr/>
        </p:nvPicPr>
        <p:blipFill>
          <a:blip r:embed="rId4">
            <a:alphaModFix/>
          </a:blip>
          <a:stretch>
            <a:fillRect/>
          </a:stretch>
        </p:blipFill>
        <p:spPr>
          <a:xfrm>
            <a:off x="4492275" y="618625"/>
            <a:ext cx="2889625" cy="2889625"/>
          </a:xfrm>
          <a:prstGeom prst="rect">
            <a:avLst/>
          </a:prstGeom>
          <a:noFill/>
          <a:ln>
            <a:noFill/>
          </a:ln>
        </p:spPr>
      </p:pic>
      <p:pic>
        <p:nvPicPr>
          <p:cNvPr id="1354" name="Google Shape;1354;p71"/>
          <p:cNvPicPr preferRelativeResize="0"/>
          <p:nvPr/>
        </p:nvPicPr>
        <p:blipFill>
          <a:blip r:embed="rId5">
            <a:alphaModFix/>
          </a:blip>
          <a:stretch>
            <a:fillRect/>
          </a:stretch>
        </p:blipFill>
        <p:spPr>
          <a:xfrm>
            <a:off x="1362950" y="618625"/>
            <a:ext cx="2889625" cy="2889625"/>
          </a:xfrm>
          <a:prstGeom prst="rect">
            <a:avLst/>
          </a:prstGeom>
          <a:noFill/>
          <a:ln>
            <a:noFill/>
          </a:ln>
        </p:spPr>
      </p:pic>
      <p:sp>
        <p:nvSpPr>
          <p:cNvPr id="1355" name="Google Shape;1355;p71"/>
          <p:cNvSpPr txBox="1"/>
          <p:nvPr/>
        </p:nvSpPr>
        <p:spPr>
          <a:xfrm>
            <a:off x="1230650" y="51480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highlight>
                  <a:srgbClr val="FFFFFF"/>
                </a:highlight>
                <a:latin typeface="Roboto"/>
                <a:ea typeface="Roboto"/>
                <a:cs typeface="Roboto"/>
                <a:sym typeface="Roboto"/>
              </a:rPr>
              <a:t>rep1</a:t>
            </a:r>
            <a:endParaRPr/>
          </a:p>
        </p:txBody>
      </p:sp>
      <p:sp>
        <p:nvSpPr>
          <p:cNvPr id="1356" name="Google Shape;1356;p71"/>
          <p:cNvSpPr txBox="1"/>
          <p:nvPr/>
        </p:nvSpPr>
        <p:spPr>
          <a:xfrm>
            <a:off x="4437075" y="5224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highlight>
                  <a:srgbClr val="FFFFFF"/>
                </a:highlight>
                <a:latin typeface="Roboto"/>
                <a:ea typeface="Roboto"/>
                <a:cs typeface="Roboto"/>
                <a:sym typeface="Roboto"/>
              </a:rPr>
              <a:t>rep2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3D genome organization</a:t>
            </a:r>
            <a:endParaRPr>
              <a:latin typeface="Fira Sans Extra Condensed"/>
              <a:ea typeface="Fira Sans Extra Condensed"/>
              <a:cs typeface="Fira Sans Extra Condensed"/>
              <a:sym typeface="Fira Sans Extra Condensed"/>
            </a:endParaRPr>
          </a:p>
        </p:txBody>
      </p:sp>
      <p:sp>
        <p:nvSpPr>
          <p:cNvPr id="158" name="Google Shape;15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18"/>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Zheng, 2019</a:t>
            </a:r>
            <a:endParaRPr b="1" sz="1000">
              <a:solidFill>
                <a:schemeClr val="dk2"/>
              </a:solidFill>
            </a:endParaRPr>
          </a:p>
        </p:txBody>
      </p:sp>
      <p:grpSp>
        <p:nvGrpSpPr>
          <p:cNvPr id="160" name="Google Shape;160;p18"/>
          <p:cNvGrpSpPr/>
          <p:nvPr/>
        </p:nvGrpSpPr>
        <p:grpSpPr>
          <a:xfrm>
            <a:off x="209" y="4999434"/>
            <a:ext cx="9143576" cy="144068"/>
            <a:chOff x="1087575" y="4866164"/>
            <a:chExt cx="8685008" cy="144111"/>
          </a:xfrm>
        </p:grpSpPr>
        <p:sp>
          <p:nvSpPr>
            <p:cNvPr id="161" name="Google Shape;161;p18"/>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62" name="Google Shape;162;p1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63" name="Google Shape;163;p1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64" name="Google Shape;164;p1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65" name="Google Shape;165;p1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66" name="Google Shape;166;p18"/>
          <p:cNvPicPr preferRelativeResize="0"/>
          <p:nvPr/>
        </p:nvPicPr>
        <p:blipFill rotWithShape="1">
          <a:blip r:embed="rId3">
            <a:alphaModFix/>
          </a:blip>
          <a:srcRect b="47426" l="0" r="0" t="0"/>
          <a:stretch/>
        </p:blipFill>
        <p:spPr>
          <a:xfrm>
            <a:off x="157775" y="574150"/>
            <a:ext cx="3326900" cy="1935451"/>
          </a:xfrm>
          <a:prstGeom prst="rect">
            <a:avLst/>
          </a:prstGeom>
          <a:noFill/>
          <a:ln>
            <a:noFill/>
          </a:ln>
        </p:spPr>
      </p:pic>
      <p:pic>
        <p:nvPicPr>
          <p:cNvPr id="167" name="Google Shape;167;p18"/>
          <p:cNvPicPr preferRelativeResize="0"/>
          <p:nvPr/>
        </p:nvPicPr>
        <p:blipFill rotWithShape="1">
          <a:blip r:embed="rId3">
            <a:alphaModFix/>
          </a:blip>
          <a:srcRect b="0" l="47545" r="0" t="56126"/>
          <a:stretch/>
        </p:blipFill>
        <p:spPr>
          <a:xfrm>
            <a:off x="1735563" y="2660138"/>
            <a:ext cx="1778675" cy="1646238"/>
          </a:xfrm>
          <a:prstGeom prst="rect">
            <a:avLst/>
          </a:prstGeom>
          <a:noFill/>
          <a:ln cap="flat" cmpd="sng" w="9525">
            <a:solidFill>
              <a:schemeClr val="dk1"/>
            </a:solidFill>
            <a:prstDash val="solid"/>
            <a:round/>
            <a:headEnd len="sm" w="sm" type="none"/>
            <a:tailEnd len="sm" w="sm" type="none"/>
          </a:ln>
        </p:spPr>
      </p:pic>
      <p:cxnSp>
        <p:nvCxnSpPr>
          <p:cNvPr id="168" name="Google Shape;168;p18"/>
          <p:cNvCxnSpPr/>
          <p:nvPr/>
        </p:nvCxnSpPr>
        <p:spPr>
          <a:xfrm flipH="1">
            <a:off x="1735375" y="1608325"/>
            <a:ext cx="196200" cy="1043400"/>
          </a:xfrm>
          <a:prstGeom prst="straightConnector1">
            <a:avLst/>
          </a:prstGeom>
          <a:noFill/>
          <a:ln cap="flat" cmpd="sng" w="19050">
            <a:solidFill>
              <a:schemeClr val="dk1"/>
            </a:solidFill>
            <a:prstDash val="solid"/>
            <a:round/>
            <a:headEnd len="med" w="med" type="none"/>
            <a:tailEnd len="med" w="med" type="none"/>
          </a:ln>
        </p:spPr>
      </p:cxnSp>
      <p:cxnSp>
        <p:nvCxnSpPr>
          <p:cNvPr id="169" name="Google Shape;169;p18"/>
          <p:cNvCxnSpPr/>
          <p:nvPr/>
        </p:nvCxnSpPr>
        <p:spPr>
          <a:xfrm>
            <a:off x="2267725" y="1615250"/>
            <a:ext cx="1246500" cy="1038900"/>
          </a:xfrm>
          <a:prstGeom prst="straightConnector1">
            <a:avLst/>
          </a:prstGeom>
          <a:noFill/>
          <a:ln cap="flat" cmpd="sng" w="19050">
            <a:solidFill>
              <a:schemeClr val="dk1"/>
            </a:solidFill>
            <a:prstDash val="solid"/>
            <a:round/>
            <a:headEnd len="med" w="med" type="none"/>
            <a:tailEnd len="med" w="med" type="none"/>
          </a:ln>
        </p:spPr>
      </p:cxnSp>
      <p:sp>
        <p:nvSpPr>
          <p:cNvPr id="170" name="Google Shape;170;p18"/>
          <p:cNvSpPr/>
          <p:nvPr/>
        </p:nvSpPr>
        <p:spPr>
          <a:xfrm>
            <a:off x="1931550" y="1265050"/>
            <a:ext cx="336300" cy="34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18"/>
          <p:cNvSpPr txBox="1"/>
          <p:nvPr/>
        </p:nvSpPr>
        <p:spPr>
          <a:xfrm>
            <a:off x="1007588" y="4306375"/>
            <a:ext cx="3234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Topologically Associating Domains</a:t>
            </a:r>
            <a:endParaRPr sz="16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pic>
        <p:nvPicPr>
          <p:cNvPr id="1361" name="Google Shape;1361;p72"/>
          <p:cNvPicPr preferRelativeResize="0"/>
          <p:nvPr/>
        </p:nvPicPr>
        <p:blipFill rotWithShape="1">
          <a:blip r:embed="rId3">
            <a:alphaModFix/>
          </a:blip>
          <a:srcRect b="61987" l="44431" r="39807" t="46176"/>
          <a:stretch/>
        </p:blipFill>
        <p:spPr>
          <a:xfrm flipH="1" rot="10800000">
            <a:off x="2268587" y="346211"/>
            <a:ext cx="673099" cy="278925"/>
          </a:xfrm>
          <a:prstGeom prst="rect">
            <a:avLst/>
          </a:prstGeom>
          <a:noFill/>
          <a:ln>
            <a:noFill/>
          </a:ln>
        </p:spPr>
      </p:pic>
      <p:pic>
        <p:nvPicPr>
          <p:cNvPr id="1362" name="Google Shape;1362;p72"/>
          <p:cNvPicPr preferRelativeResize="0"/>
          <p:nvPr/>
        </p:nvPicPr>
        <p:blipFill rotWithShape="1">
          <a:blip r:embed="rId3">
            <a:alphaModFix/>
          </a:blip>
          <a:srcRect b="62538" l="26290" r="57948" t="45625"/>
          <a:stretch/>
        </p:blipFill>
        <p:spPr>
          <a:xfrm flipH="1" rot="10800000">
            <a:off x="4416637" y="346199"/>
            <a:ext cx="673099" cy="278925"/>
          </a:xfrm>
          <a:prstGeom prst="rect">
            <a:avLst/>
          </a:prstGeom>
          <a:noFill/>
          <a:ln>
            <a:noFill/>
          </a:ln>
        </p:spPr>
      </p:pic>
      <p:sp>
        <p:nvSpPr>
          <p:cNvPr id="1363" name="Google Shape;136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64" name="Google Shape;1364;p72"/>
          <p:cNvGrpSpPr/>
          <p:nvPr/>
        </p:nvGrpSpPr>
        <p:grpSpPr>
          <a:xfrm>
            <a:off x="209" y="4999434"/>
            <a:ext cx="9143576" cy="144068"/>
            <a:chOff x="1087575" y="4866164"/>
            <a:chExt cx="8685008" cy="144111"/>
          </a:xfrm>
        </p:grpSpPr>
        <p:sp>
          <p:nvSpPr>
            <p:cNvPr id="1365" name="Google Shape;1365;p72"/>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66" name="Google Shape;1366;p7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67" name="Google Shape;1367;p72"/>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68" name="Google Shape;1368;p7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69" name="Google Shape;1369;p7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370" name="Google Shape;1370;p72"/>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371" name="Google Shape;1371;p72"/>
          <p:cNvPicPr preferRelativeResize="0"/>
          <p:nvPr/>
        </p:nvPicPr>
        <p:blipFill rotWithShape="1">
          <a:blip r:embed="rId3">
            <a:alphaModFix/>
          </a:blip>
          <a:srcRect b="47118" l="63177" r="21061" t="61045"/>
          <a:stretch/>
        </p:blipFill>
        <p:spPr>
          <a:xfrm flipH="1" rot="10800000">
            <a:off x="164000" y="3994074"/>
            <a:ext cx="673099" cy="278925"/>
          </a:xfrm>
          <a:prstGeom prst="rect">
            <a:avLst/>
          </a:prstGeom>
          <a:noFill/>
          <a:ln>
            <a:noFill/>
          </a:ln>
        </p:spPr>
      </p:pic>
      <p:pic>
        <p:nvPicPr>
          <p:cNvPr id="1372" name="Google Shape;1372;p72"/>
          <p:cNvPicPr preferRelativeResize="0"/>
          <p:nvPr/>
        </p:nvPicPr>
        <p:blipFill rotWithShape="1">
          <a:blip r:embed="rId3">
            <a:alphaModFix/>
          </a:blip>
          <a:srcRect b="46747" l="44431" r="39807" t="61417"/>
          <a:stretch/>
        </p:blipFill>
        <p:spPr>
          <a:xfrm flipH="1" rot="10800000">
            <a:off x="164000" y="1923974"/>
            <a:ext cx="673099" cy="278925"/>
          </a:xfrm>
          <a:prstGeom prst="rect">
            <a:avLst/>
          </a:prstGeom>
          <a:noFill/>
          <a:ln>
            <a:noFill/>
          </a:ln>
        </p:spPr>
      </p:pic>
      <p:pic>
        <p:nvPicPr>
          <p:cNvPr id="1373" name="Google Shape;1373;p72"/>
          <p:cNvPicPr preferRelativeResize="0"/>
          <p:nvPr/>
        </p:nvPicPr>
        <p:blipFill rotWithShape="1">
          <a:blip r:embed="rId3">
            <a:alphaModFix/>
          </a:blip>
          <a:srcRect b="67540" l="25941" r="59189" t="14244"/>
          <a:stretch/>
        </p:blipFill>
        <p:spPr>
          <a:xfrm>
            <a:off x="183050" y="1332100"/>
            <a:ext cx="634999" cy="622299"/>
          </a:xfrm>
          <a:prstGeom prst="rect">
            <a:avLst/>
          </a:prstGeom>
          <a:noFill/>
          <a:ln>
            <a:noFill/>
          </a:ln>
        </p:spPr>
      </p:pic>
      <p:pic>
        <p:nvPicPr>
          <p:cNvPr id="1374" name="Google Shape;1374;p72"/>
          <p:cNvPicPr preferRelativeResize="0"/>
          <p:nvPr/>
        </p:nvPicPr>
        <p:blipFill rotWithShape="1">
          <a:blip r:embed="rId3">
            <a:alphaModFix/>
          </a:blip>
          <a:srcRect b="67169" l="64304" r="20826" t="14615"/>
          <a:stretch/>
        </p:blipFill>
        <p:spPr>
          <a:xfrm>
            <a:off x="183050" y="3436612"/>
            <a:ext cx="634999" cy="622299"/>
          </a:xfrm>
          <a:prstGeom prst="rect">
            <a:avLst/>
          </a:prstGeom>
          <a:noFill/>
          <a:ln>
            <a:noFill/>
          </a:ln>
        </p:spPr>
      </p:pic>
      <p:sp>
        <p:nvSpPr>
          <p:cNvPr id="1375" name="Google Shape;1375;p7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Loops</a:t>
            </a:r>
            <a:endParaRPr>
              <a:latin typeface="Fira Sans Extra Condensed"/>
              <a:ea typeface="Fira Sans Extra Condensed"/>
              <a:cs typeface="Fira Sans Extra Condensed"/>
              <a:sym typeface="Fira Sans Extra Condensed"/>
            </a:endParaRPr>
          </a:p>
        </p:txBody>
      </p:sp>
      <p:pic>
        <p:nvPicPr>
          <p:cNvPr id="1376" name="Google Shape;1376;p72"/>
          <p:cNvPicPr preferRelativeResize="0"/>
          <p:nvPr/>
        </p:nvPicPr>
        <p:blipFill>
          <a:blip r:embed="rId4">
            <a:alphaModFix/>
          </a:blip>
          <a:stretch>
            <a:fillRect/>
          </a:stretch>
        </p:blipFill>
        <p:spPr>
          <a:xfrm>
            <a:off x="1592750" y="168613"/>
            <a:ext cx="4215173" cy="2809433"/>
          </a:xfrm>
          <a:prstGeom prst="rect">
            <a:avLst/>
          </a:prstGeom>
          <a:noFill/>
          <a:ln>
            <a:noFill/>
          </a:ln>
        </p:spPr>
      </p:pic>
      <p:pic>
        <p:nvPicPr>
          <p:cNvPr id="1377" name="Google Shape;1377;p72"/>
          <p:cNvPicPr preferRelativeResize="0"/>
          <p:nvPr/>
        </p:nvPicPr>
        <p:blipFill>
          <a:blip r:embed="rId5">
            <a:alphaModFix/>
          </a:blip>
          <a:stretch>
            <a:fillRect/>
          </a:stretch>
        </p:blipFill>
        <p:spPr>
          <a:xfrm>
            <a:off x="1592750" y="2334075"/>
            <a:ext cx="4215173" cy="2809429"/>
          </a:xfrm>
          <a:prstGeom prst="rect">
            <a:avLst/>
          </a:prstGeom>
          <a:noFill/>
          <a:ln>
            <a:noFill/>
          </a:ln>
        </p:spPr>
      </p:pic>
      <p:sp>
        <p:nvSpPr>
          <p:cNvPr id="1378" name="Google Shape;1378;p72"/>
          <p:cNvSpPr txBox="1"/>
          <p:nvPr/>
        </p:nvSpPr>
        <p:spPr>
          <a:xfrm>
            <a:off x="6740675" y="1381650"/>
            <a:ext cx="240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highlight>
                  <a:srgbClr val="FFFFFF"/>
                </a:highlight>
                <a:latin typeface="Roboto"/>
                <a:ea typeface="Roboto"/>
                <a:cs typeface="Roboto"/>
                <a:sym typeface="Roboto"/>
              </a:rPr>
              <a:t>ApiAP2 gene locus:</a:t>
            </a:r>
            <a:endParaRPr sz="11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100">
                <a:solidFill>
                  <a:schemeClr val="dk1"/>
                </a:solidFill>
                <a:highlight>
                  <a:srgbClr val="FFFFFF"/>
                </a:highlight>
                <a:latin typeface="Roboto"/>
                <a:ea typeface="Roboto"/>
                <a:cs typeface="Roboto"/>
                <a:sym typeface="Roboto"/>
              </a:rPr>
              <a:t>chr11:</a:t>
            </a:r>
            <a:r>
              <a:rPr lang="en" sz="1100">
                <a:solidFill>
                  <a:schemeClr val="dk1"/>
                </a:solidFill>
                <a:highlight>
                  <a:srgbClr val="FFFFFF"/>
                </a:highlight>
                <a:latin typeface="Roboto"/>
                <a:ea typeface="Roboto"/>
                <a:cs typeface="Roboto"/>
                <a:sym typeface="Roboto"/>
              </a:rPr>
              <a:t>328877 - 336810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84" name="Google Shape;1384;p73"/>
          <p:cNvGrpSpPr/>
          <p:nvPr/>
        </p:nvGrpSpPr>
        <p:grpSpPr>
          <a:xfrm>
            <a:off x="209" y="4999434"/>
            <a:ext cx="9143576" cy="144068"/>
            <a:chOff x="1087575" y="4866164"/>
            <a:chExt cx="8685008" cy="144111"/>
          </a:xfrm>
        </p:grpSpPr>
        <p:sp>
          <p:nvSpPr>
            <p:cNvPr id="1385" name="Google Shape;1385;p73"/>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86" name="Google Shape;1386;p7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87" name="Google Shape;1387;p73"/>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88" name="Google Shape;1388;p7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89" name="Google Shape;1389;p7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390" name="Google Shape;1390;p73"/>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391" name="Google Shape;1391;p73"/>
          <p:cNvPicPr preferRelativeResize="0"/>
          <p:nvPr/>
        </p:nvPicPr>
        <p:blipFill rotWithShape="1">
          <a:blip r:embed="rId3">
            <a:alphaModFix/>
          </a:blip>
          <a:srcRect b="47118" l="63177" r="21061" t="61045"/>
          <a:stretch/>
        </p:blipFill>
        <p:spPr>
          <a:xfrm flipH="1" rot="10800000">
            <a:off x="164000" y="3994074"/>
            <a:ext cx="673099" cy="278925"/>
          </a:xfrm>
          <a:prstGeom prst="rect">
            <a:avLst/>
          </a:prstGeom>
          <a:noFill/>
          <a:ln>
            <a:noFill/>
          </a:ln>
        </p:spPr>
      </p:pic>
      <p:pic>
        <p:nvPicPr>
          <p:cNvPr id="1392" name="Google Shape;1392;p73"/>
          <p:cNvPicPr preferRelativeResize="0"/>
          <p:nvPr/>
        </p:nvPicPr>
        <p:blipFill rotWithShape="1">
          <a:blip r:embed="rId3">
            <a:alphaModFix/>
          </a:blip>
          <a:srcRect b="46747" l="44431" r="39807" t="61417"/>
          <a:stretch/>
        </p:blipFill>
        <p:spPr>
          <a:xfrm flipH="1" rot="10800000">
            <a:off x="164000" y="1923974"/>
            <a:ext cx="673099" cy="278925"/>
          </a:xfrm>
          <a:prstGeom prst="rect">
            <a:avLst/>
          </a:prstGeom>
          <a:noFill/>
          <a:ln>
            <a:noFill/>
          </a:ln>
        </p:spPr>
      </p:pic>
      <p:pic>
        <p:nvPicPr>
          <p:cNvPr id="1393" name="Google Shape;1393;p73"/>
          <p:cNvPicPr preferRelativeResize="0"/>
          <p:nvPr/>
        </p:nvPicPr>
        <p:blipFill rotWithShape="1">
          <a:blip r:embed="rId3">
            <a:alphaModFix/>
          </a:blip>
          <a:srcRect b="67540" l="25941" r="59189" t="14244"/>
          <a:stretch/>
        </p:blipFill>
        <p:spPr>
          <a:xfrm>
            <a:off x="183050" y="1332100"/>
            <a:ext cx="634999" cy="622299"/>
          </a:xfrm>
          <a:prstGeom prst="rect">
            <a:avLst/>
          </a:prstGeom>
          <a:noFill/>
          <a:ln>
            <a:noFill/>
          </a:ln>
        </p:spPr>
      </p:pic>
      <p:pic>
        <p:nvPicPr>
          <p:cNvPr id="1394" name="Google Shape;1394;p73"/>
          <p:cNvPicPr preferRelativeResize="0"/>
          <p:nvPr/>
        </p:nvPicPr>
        <p:blipFill rotWithShape="1">
          <a:blip r:embed="rId3">
            <a:alphaModFix/>
          </a:blip>
          <a:srcRect b="67169" l="64304" r="20826" t="14615"/>
          <a:stretch/>
        </p:blipFill>
        <p:spPr>
          <a:xfrm>
            <a:off x="183050" y="3436612"/>
            <a:ext cx="634999" cy="622299"/>
          </a:xfrm>
          <a:prstGeom prst="rect">
            <a:avLst/>
          </a:prstGeom>
          <a:noFill/>
          <a:ln>
            <a:noFill/>
          </a:ln>
        </p:spPr>
      </p:pic>
      <p:pic>
        <p:nvPicPr>
          <p:cNvPr id="1395" name="Google Shape;1395;p73"/>
          <p:cNvPicPr preferRelativeResize="0"/>
          <p:nvPr/>
        </p:nvPicPr>
        <p:blipFill>
          <a:blip r:embed="rId4">
            <a:alphaModFix/>
          </a:blip>
          <a:stretch>
            <a:fillRect/>
          </a:stretch>
        </p:blipFill>
        <p:spPr>
          <a:xfrm>
            <a:off x="1592750" y="168613"/>
            <a:ext cx="4215173" cy="2809433"/>
          </a:xfrm>
          <a:prstGeom prst="rect">
            <a:avLst/>
          </a:prstGeom>
          <a:noFill/>
          <a:ln>
            <a:noFill/>
          </a:ln>
        </p:spPr>
      </p:pic>
      <p:pic>
        <p:nvPicPr>
          <p:cNvPr id="1396" name="Google Shape;1396;p73"/>
          <p:cNvPicPr preferRelativeResize="0"/>
          <p:nvPr/>
        </p:nvPicPr>
        <p:blipFill>
          <a:blip r:embed="rId5">
            <a:alphaModFix/>
          </a:blip>
          <a:stretch>
            <a:fillRect/>
          </a:stretch>
        </p:blipFill>
        <p:spPr>
          <a:xfrm>
            <a:off x="1592750" y="2334075"/>
            <a:ext cx="4215173" cy="2809429"/>
          </a:xfrm>
          <a:prstGeom prst="rect">
            <a:avLst/>
          </a:prstGeom>
          <a:noFill/>
          <a:ln>
            <a:noFill/>
          </a:ln>
        </p:spPr>
      </p:pic>
      <p:sp>
        <p:nvSpPr>
          <p:cNvPr id="1397" name="Google Shape;1397;p73"/>
          <p:cNvSpPr txBox="1"/>
          <p:nvPr/>
        </p:nvSpPr>
        <p:spPr>
          <a:xfrm>
            <a:off x="6740675" y="1381650"/>
            <a:ext cx="240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highlight>
                  <a:srgbClr val="FFFFFF"/>
                </a:highlight>
                <a:latin typeface="Roboto"/>
                <a:ea typeface="Roboto"/>
                <a:cs typeface="Roboto"/>
                <a:sym typeface="Roboto"/>
              </a:rPr>
              <a:t>ApiAP2 gene locus:</a:t>
            </a:r>
            <a:endParaRPr sz="11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100">
                <a:solidFill>
                  <a:schemeClr val="dk1"/>
                </a:solidFill>
                <a:highlight>
                  <a:srgbClr val="FFFFFF"/>
                </a:highlight>
                <a:latin typeface="Roboto"/>
                <a:ea typeface="Roboto"/>
                <a:cs typeface="Roboto"/>
                <a:sym typeface="Roboto"/>
              </a:rPr>
              <a:t>chr11:328877 - 336810 </a:t>
            </a:r>
            <a:endParaRPr/>
          </a:p>
        </p:txBody>
      </p:sp>
      <p:sp>
        <p:nvSpPr>
          <p:cNvPr id="1398" name="Google Shape;1398;p73"/>
          <p:cNvSpPr/>
          <p:nvPr/>
        </p:nvSpPr>
        <p:spPr>
          <a:xfrm rot="5400000">
            <a:off x="2166800" y="1247400"/>
            <a:ext cx="84600" cy="1073100"/>
          </a:xfrm>
          <a:prstGeom prst="rect">
            <a:avLst/>
          </a:prstGeom>
          <a:noFill/>
          <a:ln cap="flat" cmpd="sng" w="9525">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9" name="Google Shape;1399;p73"/>
          <p:cNvSpPr/>
          <p:nvPr/>
        </p:nvSpPr>
        <p:spPr>
          <a:xfrm rot="5400000">
            <a:off x="4283550" y="1247400"/>
            <a:ext cx="84600" cy="1073100"/>
          </a:xfrm>
          <a:prstGeom prst="rect">
            <a:avLst/>
          </a:prstGeom>
          <a:noFill/>
          <a:ln cap="flat" cmpd="sng" w="9525">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0" name="Google Shape;1400;p73"/>
          <p:cNvSpPr/>
          <p:nvPr/>
        </p:nvSpPr>
        <p:spPr>
          <a:xfrm>
            <a:off x="4814225" y="1826251"/>
            <a:ext cx="84600" cy="745800"/>
          </a:xfrm>
          <a:prstGeom prst="rect">
            <a:avLst/>
          </a:prstGeom>
          <a:noFill/>
          <a:ln cap="flat" cmpd="sng" w="9525">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1" name="Google Shape;1401;p73"/>
          <p:cNvSpPr/>
          <p:nvPr/>
        </p:nvSpPr>
        <p:spPr>
          <a:xfrm>
            <a:off x="2702400" y="1826251"/>
            <a:ext cx="84600" cy="745800"/>
          </a:xfrm>
          <a:prstGeom prst="rect">
            <a:avLst/>
          </a:prstGeom>
          <a:noFill/>
          <a:ln cap="flat" cmpd="sng" w="9525">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02" name="Google Shape;1402;p73"/>
          <p:cNvPicPr preferRelativeResize="0"/>
          <p:nvPr/>
        </p:nvPicPr>
        <p:blipFill rotWithShape="1">
          <a:blip r:embed="rId3">
            <a:alphaModFix/>
          </a:blip>
          <a:srcRect b="61987" l="44431" r="39807" t="46176"/>
          <a:stretch/>
        </p:blipFill>
        <p:spPr>
          <a:xfrm flipH="1" rot="10800000">
            <a:off x="2268587" y="346211"/>
            <a:ext cx="673099" cy="278925"/>
          </a:xfrm>
          <a:prstGeom prst="rect">
            <a:avLst/>
          </a:prstGeom>
          <a:noFill/>
          <a:ln>
            <a:noFill/>
          </a:ln>
        </p:spPr>
      </p:pic>
      <p:pic>
        <p:nvPicPr>
          <p:cNvPr id="1403" name="Google Shape;1403;p73"/>
          <p:cNvPicPr preferRelativeResize="0"/>
          <p:nvPr/>
        </p:nvPicPr>
        <p:blipFill rotWithShape="1">
          <a:blip r:embed="rId3">
            <a:alphaModFix/>
          </a:blip>
          <a:srcRect b="62538" l="26290" r="57948" t="45625"/>
          <a:stretch/>
        </p:blipFill>
        <p:spPr>
          <a:xfrm flipH="1" rot="10800000">
            <a:off x="4416637" y="346199"/>
            <a:ext cx="673099" cy="278925"/>
          </a:xfrm>
          <a:prstGeom prst="rect">
            <a:avLst/>
          </a:prstGeom>
          <a:noFill/>
          <a:ln>
            <a:noFill/>
          </a:ln>
        </p:spPr>
      </p:pic>
      <p:sp>
        <p:nvSpPr>
          <p:cNvPr id="1404" name="Google Shape;1404;p7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Loops</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0" name="Google Shape;1410;p7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Functional Characterization </a:t>
            </a:r>
            <a:endParaRPr>
              <a:latin typeface="Fira Sans Extra Condensed"/>
              <a:ea typeface="Fira Sans Extra Condensed"/>
              <a:cs typeface="Fira Sans Extra Condensed"/>
              <a:sym typeface="Fira Sans Extra Condensed"/>
            </a:endParaRPr>
          </a:p>
        </p:txBody>
      </p:sp>
      <p:grpSp>
        <p:nvGrpSpPr>
          <p:cNvPr id="1411" name="Google Shape;1411;p74"/>
          <p:cNvGrpSpPr/>
          <p:nvPr/>
        </p:nvGrpSpPr>
        <p:grpSpPr>
          <a:xfrm>
            <a:off x="209" y="4999434"/>
            <a:ext cx="9143576" cy="144068"/>
            <a:chOff x="1087575" y="4866164"/>
            <a:chExt cx="8685008" cy="144111"/>
          </a:xfrm>
        </p:grpSpPr>
        <p:sp>
          <p:nvSpPr>
            <p:cNvPr id="1412" name="Google Shape;1412;p74"/>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13" name="Google Shape;1413;p7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14" name="Google Shape;1414;p74"/>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15" name="Google Shape;1415;p7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16" name="Google Shape;1416;p7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417" name="Google Shape;1417;p74"/>
          <p:cNvSpPr/>
          <p:nvPr/>
        </p:nvSpPr>
        <p:spPr>
          <a:xfrm>
            <a:off x="267988" y="1372850"/>
            <a:ext cx="1741800" cy="58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Significant interactions</a:t>
            </a:r>
            <a:endParaRPr/>
          </a:p>
        </p:txBody>
      </p:sp>
      <p:sp>
        <p:nvSpPr>
          <p:cNvPr id="1418" name="Google Shape;1418;p74"/>
          <p:cNvSpPr/>
          <p:nvPr/>
        </p:nvSpPr>
        <p:spPr>
          <a:xfrm>
            <a:off x="2556713" y="2647550"/>
            <a:ext cx="1741800" cy="5886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FDR &lt; 0.001</a:t>
            </a:r>
            <a:endParaRPr/>
          </a:p>
        </p:txBody>
      </p:sp>
      <p:sp>
        <p:nvSpPr>
          <p:cNvPr id="1419" name="Google Shape;1419;p74"/>
          <p:cNvSpPr/>
          <p:nvPr/>
        </p:nvSpPr>
        <p:spPr>
          <a:xfrm>
            <a:off x="2556713" y="1961450"/>
            <a:ext cx="1741800" cy="5886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0.90 quantile of contact score</a:t>
            </a:r>
            <a:endParaRPr/>
          </a:p>
        </p:txBody>
      </p:sp>
      <p:sp>
        <p:nvSpPr>
          <p:cNvPr id="1420" name="Google Shape;1420;p74"/>
          <p:cNvSpPr/>
          <p:nvPr/>
        </p:nvSpPr>
        <p:spPr>
          <a:xfrm>
            <a:off x="2556713" y="1470346"/>
            <a:ext cx="1741800" cy="3936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FILTERS</a:t>
            </a:r>
            <a:endParaRPr/>
          </a:p>
        </p:txBody>
      </p:sp>
      <p:cxnSp>
        <p:nvCxnSpPr>
          <p:cNvPr id="1421" name="Google Shape;1421;p74"/>
          <p:cNvCxnSpPr/>
          <p:nvPr/>
        </p:nvCxnSpPr>
        <p:spPr>
          <a:xfrm>
            <a:off x="2009788" y="1667150"/>
            <a:ext cx="546900" cy="0"/>
          </a:xfrm>
          <a:prstGeom prst="straightConnector1">
            <a:avLst/>
          </a:prstGeom>
          <a:noFill/>
          <a:ln cap="flat" cmpd="sng" w="9525">
            <a:solidFill>
              <a:schemeClr val="dk2"/>
            </a:solidFill>
            <a:prstDash val="solid"/>
            <a:round/>
            <a:headEnd len="med" w="med" type="none"/>
            <a:tailEnd len="med" w="med" type="triangle"/>
          </a:ln>
        </p:spPr>
      </p:cxnSp>
      <p:cxnSp>
        <p:nvCxnSpPr>
          <p:cNvPr id="1422" name="Google Shape;1422;p74"/>
          <p:cNvCxnSpPr/>
          <p:nvPr/>
        </p:nvCxnSpPr>
        <p:spPr>
          <a:xfrm>
            <a:off x="4298513" y="1667150"/>
            <a:ext cx="546900" cy="0"/>
          </a:xfrm>
          <a:prstGeom prst="straightConnector1">
            <a:avLst/>
          </a:prstGeom>
          <a:noFill/>
          <a:ln cap="flat" cmpd="sng" w="9525">
            <a:solidFill>
              <a:schemeClr val="dk2"/>
            </a:solidFill>
            <a:prstDash val="solid"/>
            <a:round/>
            <a:headEnd len="med" w="med" type="none"/>
            <a:tailEnd len="med" w="med" type="triangle"/>
          </a:ln>
        </p:spPr>
      </p:cxnSp>
      <p:sp>
        <p:nvSpPr>
          <p:cNvPr id="1423" name="Google Shape;1423;p74"/>
          <p:cNvSpPr/>
          <p:nvPr/>
        </p:nvSpPr>
        <p:spPr>
          <a:xfrm>
            <a:off x="4845438" y="1372850"/>
            <a:ext cx="1741800" cy="58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Annotation</a:t>
            </a:r>
            <a:endParaRPr/>
          </a:p>
        </p:txBody>
      </p:sp>
      <p:cxnSp>
        <p:nvCxnSpPr>
          <p:cNvPr id="1424" name="Google Shape;1424;p74"/>
          <p:cNvCxnSpPr/>
          <p:nvPr/>
        </p:nvCxnSpPr>
        <p:spPr>
          <a:xfrm>
            <a:off x="6587238" y="1667150"/>
            <a:ext cx="546900" cy="0"/>
          </a:xfrm>
          <a:prstGeom prst="straightConnector1">
            <a:avLst/>
          </a:prstGeom>
          <a:noFill/>
          <a:ln cap="flat" cmpd="sng" w="9525">
            <a:solidFill>
              <a:schemeClr val="dk2"/>
            </a:solidFill>
            <a:prstDash val="solid"/>
            <a:round/>
            <a:headEnd len="med" w="med" type="none"/>
            <a:tailEnd len="med" w="med" type="triangle"/>
          </a:ln>
        </p:spPr>
      </p:cxnSp>
      <p:sp>
        <p:nvSpPr>
          <p:cNvPr id="1425" name="Google Shape;1425;p74"/>
          <p:cNvSpPr/>
          <p:nvPr/>
        </p:nvSpPr>
        <p:spPr>
          <a:xfrm>
            <a:off x="7134163" y="1372850"/>
            <a:ext cx="1741800" cy="58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ORA</a:t>
            </a:r>
            <a:endParaRPr/>
          </a:p>
        </p:txBody>
      </p:sp>
      <p:cxnSp>
        <p:nvCxnSpPr>
          <p:cNvPr id="1426" name="Google Shape;1426;p74"/>
          <p:cNvCxnSpPr>
            <a:stCxn id="1417" idx="0"/>
            <a:endCxn id="1420" idx="1"/>
          </p:cNvCxnSpPr>
          <p:nvPr/>
        </p:nvCxnSpPr>
        <p:spPr>
          <a:xfrm flipH="1" rot="-5400000">
            <a:off x="1700638" y="811100"/>
            <a:ext cx="294300" cy="1417800"/>
          </a:xfrm>
          <a:prstGeom prst="bentConnector4">
            <a:avLst>
              <a:gd fmla="val -80912" name="adj1"/>
              <a:gd fmla="val 80714" name="adj2"/>
            </a:avLst>
          </a:prstGeom>
          <a:noFill/>
          <a:ln cap="flat" cmpd="sng" w="9525">
            <a:solidFill>
              <a:schemeClr val="dk2"/>
            </a:solidFill>
            <a:prstDash val="solid"/>
            <a:round/>
            <a:headEnd len="med" w="med" type="none"/>
            <a:tailEnd len="med" w="med" type="none"/>
          </a:ln>
        </p:spPr>
      </p:cxnSp>
      <p:sp>
        <p:nvSpPr>
          <p:cNvPr id="1427" name="Google Shape;1427;p74"/>
          <p:cNvSpPr txBox="1"/>
          <p:nvPr/>
        </p:nvSpPr>
        <p:spPr>
          <a:xfrm>
            <a:off x="1051775" y="829325"/>
            <a:ext cx="1306200" cy="3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rPr>
              <a:t>Aggregate replicates</a:t>
            </a:r>
            <a:endParaRPr sz="800">
              <a:solidFill>
                <a:schemeClr val="dk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3" name="Google Shape;1433;p7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Functional Characterization </a:t>
            </a:r>
            <a:endParaRPr>
              <a:latin typeface="Fira Sans Extra Condensed"/>
              <a:ea typeface="Fira Sans Extra Condensed"/>
              <a:cs typeface="Fira Sans Extra Condensed"/>
              <a:sym typeface="Fira Sans Extra Condensed"/>
            </a:endParaRPr>
          </a:p>
        </p:txBody>
      </p:sp>
      <p:grpSp>
        <p:nvGrpSpPr>
          <p:cNvPr id="1434" name="Google Shape;1434;p75"/>
          <p:cNvGrpSpPr/>
          <p:nvPr/>
        </p:nvGrpSpPr>
        <p:grpSpPr>
          <a:xfrm>
            <a:off x="209" y="4999434"/>
            <a:ext cx="9143576" cy="144068"/>
            <a:chOff x="1087575" y="4866164"/>
            <a:chExt cx="8685008" cy="144111"/>
          </a:xfrm>
        </p:grpSpPr>
        <p:sp>
          <p:nvSpPr>
            <p:cNvPr id="1435" name="Google Shape;1435;p75"/>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36" name="Google Shape;1436;p7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37" name="Google Shape;1437;p75"/>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38" name="Google Shape;1438;p7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39" name="Google Shape;1439;p7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440" name="Google Shape;1440;p75"/>
          <p:cNvSpPr/>
          <p:nvPr/>
        </p:nvSpPr>
        <p:spPr>
          <a:xfrm>
            <a:off x="578863" y="551625"/>
            <a:ext cx="1741800" cy="58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Annotation</a:t>
            </a:r>
            <a:endParaRPr/>
          </a:p>
        </p:txBody>
      </p:sp>
      <p:pic>
        <p:nvPicPr>
          <p:cNvPr id="1441" name="Google Shape;1441;p75"/>
          <p:cNvPicPr preferRelativeResize="0"/>
          <p:nvPr/>
        </p:nvPicPr>
        <p:blipFill>
          <a:blip r:embed="rId3">
            <a:alphaModFix/>
          </a:blip>
          <a:stretch>
            <a:fillRect/>
          </a:stretch>
        </p:blipFill>
        <p:spPr>
          <a:xfrm>
            <a:off x="4111552" y="1349510"/>
            <a:ext cx="3453824" cy="3448925"/>
          </a:xfrm>
          <a:prstGeom prst="rect">
            <a:avLst/>
          </a:prstGeom>
          <a:noFill/>
          <a:ln>
            <a:noFill/>
          </a:ln>
        </p:spPr>
      </p:pic>
      <p:pic>
        <p:nvPicPr>
          <p:cNvPr id="1442" name="Google Shape;1442;p75"/>
          <p:cNvPicPr preferRelativeResize="0"/>
          <p:nvPr/>
        </p:nvPicPr>
        <p:blipFill>
          <a:blip r:embed="rId4">
            <a:alphaModFix/>
          </a:blip>
          <a:stretch>
            <a:fillRect/>
          </a:stretch>
        </p:blipFill>
        <p:spPr>
          <a:xfrm>
            <a:off x="578886" y="1341226"/>
            <a:ext cx="3532663" cy="3448925"/>
          </a:xfrm>
          <a:prstGeom prst="rect">
            <a:avLst/>
          </a:prstGeom>
          <a:noFill/>
          <a:ln>
            <a:noFill/>
          </a:ln>
        </p:spPr>
      </p:pic>
      <p:sp>
        <p:nvSpPr>
          <p:cNvPr id="1443" name="Google Shape;1443;p75"/>
          <p:cNvSpPr txBox="1"/>
          <p:nvPr/>
        </p:nvSpPr>
        <p:spPr>
          <a:xfrm>
            <a:off x="7991625" y="46617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3D space interaction</a:t>
            </a:r>
            <a:endParaRPr sz="1200">
              <a:solidFill>
                <a:schemeClr val="dk1"/>
              </a:solidFill>
              <a:latin typeface="Fira Sans Extra Condensed"/>
              <a:ea typeface="Fira Sans Extra Condensed"/>
              <a:cs typeface="Fira Sans Extra Condensed"/>
              <a:sym typeface="Fira Sans Extra Condensed"/>
            </a:endParaRPr>
          </a:p>
        </p:txBody>
      </p:sp>
      <p:grpSp>
        <p:nvGrpSpPr>
          <p:cNvPr id="1444" name="Google Shape;1444;p75"/>
          <p:cNvGrpSpPr/>
          <p:nvPr/>
        </p:nvGrpSpPr>
        <p:grpSpPr>
          <a:xfrm>
            <a:off x="6966250" y="813242"/>
            <a:ext cx="1902500" cy="820075"/>
            <a:chOff x="7565375" y="796292"/>
            <a:chExt cx="1902500" cy="820075"/>
          </a:xfrm>
        </p:grpSpPr>
        <p:sp>
          <p:nvSpPr>
            <p:cNvPr id="1445" name="Google Shape;1445;p75"/>
            <p:cNvSpPr/>
            <p:nvPr/>
          </p:nvSpPr>
          <p:spPr>
            <a:xfrm>
              <a:off x="7565375" y="796292"/>
              <a:ext cx="1158325" cy="820075"/>
            </a:xfrm>
            <a:custGeom>
              <a:rect b="b" l="l" r="r" t="t"/>
              <a:pathLst>
                <a:path extrusionOk="0" h="32803" w="46333">
                  <a:moveTo>
                    <a:pt x="0" y="22450"/>
                  </a:moveTo>
                  <a:cubicBezTo>
                    <a:pt x="2758" y="23925"/>
                    <a:pt x="14561" y="33804"/>
                    <a:pt x="16549" y="31302"/>
                  </a:cubicBezTo>
                  <a:cubicBezTo>
                    <a:pt x="18538" y="28801"/>
                    <a:pt x="11097" y="12444"/>
                    <a:pt x="11931" y="7441"/>
                  </a:cubicBezTo>
                  <a:cubicBezTo>
                    <a:pt x="12765" y="2438"/>
                    <a:pt x="19949" y="-2372"/>
                    <a:pt x="21552" y="1284"/>
                  </a:cubicBezTo>
                  <a:cubicBezTo>
                    <a:pt x="23156" y="4940"/>
                    <a:pt x="20484" y="24435"/>
                    <a:pt x="21552" y="29377"/>
                  </a:cubicBezTo>
                  <a:cubicBezTo>
                    <a:pt x="22620" y="34319"/>
                    <a:pt x="25995" y="33048"/>
                    <a:pt x="27961" y="30934"/>
                  </a:cubicBezTo>
                  <a:cubicBezTo>
                    <a:pt x="29927" y="28820"/>
                    <a:pt x="30286" y="18167"/>
                    <a:pt x="33348" y="16694"/>
                  </a:cubicBezTo>
                  <a:cubicBezTo>
                    <a:pt x="36410" y="15222"/>
                    <a:pt x="44169" y="21198"/>
                    <a:pt x="46333" y="22099"/>
                  </a:cubicBezTo>
                </a:path>
              </a:pathLst>
            </a:custGeom>
            <a:noFill/>
            <a:ln cap="flat" cmpd="sng" w="19050">
              <a:solidFill>
                <a:schemeClr val="dk2"/>
              </a:solidFill>
              <a:prstDash val="solid"/>
              <a:round/>
              <a:headEnd len="med" w="med" type="none"/>
              <a:tailEnd len="med" w="med" type="none"/>
            </a:ln>
          </p:spPr>
        </p:sp>
        <p:sp>
          <p:nvSpPr>
            <p:cNvPr id="1446" name="Google Shape;1446;p75"/>
            <p:cNvSpPr/>
            <p:nvPr/>
          </p:nvSpPr>
          <p:spPr>
            <a:xfrm>
              <a:off x="8687725" y="817408"/>
              <a:ext cx="780150" cy="734625"/>
            </a:xfrm>
            <a:custGeom>
              <a:rect b="b" l="l" r="r" t="t"/>
              <a:pathLst>
                <a:path extrusionOk="0" h="29385" w="31206">
                  <a:moveTo>
                    <a:pt x="0" y="20468"/>
                  </a:moveTo>
                  <a:cubicBezTo>
                    <a:pt x="2502" y="21879"/>
                    <a:pt x="13277" y="31565"/>
                    <a:pt x="15009" y="28935"/>
                  </a:cubicBezTo>
                  <a:cubicBezTo>
                    <a:pt x="16741" y="26305"/>
                    <a:pt x="8659" y="9180"/>
                    <a:pt x="10391" y="4690"/>
                  </a:cubicBezTo>
                  <a:cubicBezTo>
                    <a:pt x="12123" y="200"/>
                    <a:pt x="24053" y="-1788"/>
                    <a:pt x="25400" y="1996"/>
                  </a:cubicBezTo>
                  <a:cubicBezTo>
                    <a:pt x="26747" y="5780"/>
                    <a:pt x="18445" y="23239"/>
                    <a:pt x="18473" y="27396"/>
                  </a:cubicBezTo>
                  <a:cubicBezTo>
                    <a:pt x="18502" y="31553"/>
                    <a:pt x="23738" y="27433"/>
                    <a:pt x="25571" y="26937"/>
                  </a:cubicBezTo>
                  <a:cubicBezTo>
                    <a:pt x="27404" y="26441"/>
                    <a:pt x="28530" y="25216"/>
                    <a:pt x="29469" y="24422"/>
                  </a:cubicBezTo>
                  <a:cubicBezTo>
                    <a:pt x="30408" y="23628"/>
                    <a:pt x="30917" y="22550"/>
                    <a:pt x="31206" y="22175"/>
                  </a:cubicBezTo>
                </a:path>
              </a:pathLst>
            </a:custGeom>
            <a:noFill/>
            <a:ln cap="flat" cmpd="sng" w="19050">
              <a:solidFill>
                <a:schemeClr val="dk2"/>
              </a:solidFill>
              <a:prstDash val="solid"/>
              <a:round/>
              <a:headEnd len="med" w="med" type="none"/>
              <a:tailEnd len="med" w="med" type="none"/>
            </a:ln>
          </p:spPr>
        </p:sp>
        <p:sp>
          <p:nvSpPr>
            <p:cNvPr id="1447" name="Google Shape;1447;p75"/>
            <p:cNvSpPr/>
            <p:nvPr/>
          </p:nvSpPr>
          <p:spPr>
            <a:xfrm>
              <a:off x="7905250" y="14221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8" name="Google Shape;1448;p75"/>
            <p:cNvSpPr/>
            <p:nvPr/>
          </p:nvSpPr>
          <p:spPr>
            <a:xfrm>
              <a:off x="8027350" y="144617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9" name="Google Shape;1449;p75"/>
            <p:cNvSpPr/>
            <p:nvPr/>
          </p:nvSpPr>
          <p:spPr>
            <a:xfrm>
              <a:off x="9000213" y="13920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0" name="Google Shape;1450;p75"/>
            <p:cNvSpPr/>
            <p:nvPr/>
          </p:nvSpPr>
          <p:spPr>
            <a:xfrm>
              <a:off x="9122325" y="13920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51" name="Google Shape;1451;p75"/>
          <p:cNvSpPr/>
          <p:nvPr/>
        </p:nvSpPr>
        <p:spPr>
          <a:xfrm>
            <a:off x="6805500" y="710675"/>
            <a:ext cx="1320000" cy="13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2" name="Google Shape;1452;p75"/>
          <p:cNvSpPr/>
          <p:nvPr/>
        </p:nvSpPr>
        <p:spPr>
          <a:xfrm>
            <a:off x="1833588" y="13396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3" name="Google Shape;1453;p75"/>
          <p:cNvSpPr/>
          <p:nvPr/>
        </p:nvSpPr>
        <p:spPr>
          <a:xfrm>
            <a:off x="5373638" y="1349500"/>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76"/>
          <p:cNvPicPr preferRelativeResize="0"/>
          <p:nvPr/>
        </p:nvPicPr>
        <p:blipFill rotWithShape="1">
          <a:blip r:embed="rId3">
            <a:alphaModFix/>
          </a:blip>
          <a:srcRect b="61987" l="44431" r="39807" t="46176"/>
          <a:stretch/>
        </p:blipFill>
        <p:spPr>
          <a:xfrm flipH="1" rot="10800000">
            <a:off x="2268587" y="346211"/>
            <a:ext cx="673099" cy="278925"/>
          </a:xfrm>
          <a:prstGeom prst="rect">
            <a:avLst/>
          </a:prstGeom>
          <a:noFill/>
          <a:ln>
            <a:noFill/>
          </a:ln>
        </p:spPr>
      </p:pic>
      <p:pic>
        <p:nvPicPr>
          <p:cNvPr id="1459" name="Google Shape;1459;p76"/>
          <p:cNvPicPr preferRelativeResize="0"/>
          <p:nvPr/>
        </p:nvPicPr>
        <p:blipFill rotWithShape="1">
          <a:blip r:embed="rId3">
            <a:alphaModFix/>
          </a:blip>
          <a:srcRect b="62538" l="26290" r="57948" t="45625"/>
          <a:stretch/>
        </p:blipFill>
        <p:spPr>
          <a:xfrm flipH="1" rot="10800000">
            <a:off x="6286362" y="346199"/>
            <a:ext cx="673099" cy="278925"/>
          </a:xfrm>
          <a:prstGeom prst="rect">
            <a:avLst/>
          </a:prstGeom>
          <a:noFill/>
          <a:ln>
            <a:noFill/>
          </a:ln>
        </p:spPr>
      </p:pic>
      <p:sp>
        <p:nvSpPr>
          <p:cNvPr id="1460" name="Google Shape;1460;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61" name="Google Shape;1461;p7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Functional Characterization </a:t>
            </a:r>
            <a:r>
              <a:rPr lang="en">
                <a:latin typeface="Fira Sans Extra Condensed"/>
                <a:ea typeface="Fira Sans Extra Condensed"/>
                <a:cs typeface="Fira Sans Extra Condensed"/>
                <a:sym typeface="Fira Sans Extra Condensed"/>
              </a:rPr>
              <a:t> </a:t>
            </a:r>
            <a:endParaRPr>
              <a:latin typeface="Fira Sans Extra Condensed"/>
              <a:ea typeface="Fira Sans Extra Condensed"/>
              <a:cs typeface="Fira Sans Extra Condensed"/>
              <a:sym typeface="Fira Sans Extra Condensed"/>
            </a:endParaRPr>
          </a:p>
        </p:txBody>
      </p:sp>
      <p:grpSp>
        <p:nvGrpSpPr>
          <p:cNvPr id="1462" name="Google Shape;1462;p76"/>
          <p:cNvGrpSpPr/>
          <p:nvPr/>
        </p:nvGrpSpPr>
        <p:grpSpPr>
          <a:xfrm>
            <a:off x="209" y="4999434"/>
            <a:ext cx="9143576" cy="144068"/>
            <a:chOff x="1087575" y="4866164"/>
            <a:chExt cx="8685008" cy="144111"/>
          </a:xfrm>
        </p:grpSpPr>
        <p:sp>
          <p:nvSpPr>
            <p:cNvPr id="1463" name="Google Shape;1463;p76"/>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64" name="Google Shape;1464;p7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65" name="Google Shape;1465;p76"/>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66" name="Google Shape;1466;p7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67" name="Google Shape;1467;p7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468" name="Google Shape;1468;p76"/>
          <p:cNvPicPr preferRelativeResize="0"/>
          <p:nvPr/>
        </p:nvPicPr>
        <p:blipFill rotWithShape="1">
          <a:blip r:embed="rId3">
            <a:alphaModFix/>
          </a:blip>
          <a:srcRect b="46747" l="44431" r="39807" t="61417"/>
          <a:stretch/>
        </p:blipFill>
        <p:spPr>
          <a:xfrm flipH="1" rot="10800000">
            <a:off x="164000" y="1067874"/>
            <a:ext cx="673099" cy="278925"/>
          </a:xfrm>
          <a:prstGeom prst="rect">
            <a:avLst/>
          </a:prstGeom>
          <a:noFill/>
          <a:ln>
            <a:noFill/>
          </a:ln>
        </p:spPr>
      </p:pic>
      <p:pic>
        <p:nvPicPr>
          <p:cNvPr id="1469" name="Google Shape;1469;p76"/>
          <p:cNvPicPr preferRelativeResize="0"/>
          <p:nvPr/>
        </p:nvPicPr>
        <p:blipFill rotWithShape="1">
          <a:blip r:embed="rId3">
            <a:alphaModFix/>
          </a:blip>
          <a:srcRect b="67540" l="25941" r="59189" t="14244"/>
          <a:stretch/>
        </p:blipFill>
        <p:spPr>
          <a:xfrm>
            <a:off x="183050" y="476000"/>
            <a:ext cx="634999" cy="622299"/>
          </a:xfrm>
          <a:prstGeom prst="rect">
            <a:avLst/>
          </a:prstGeom>
          <a:noFill/>
          <a:ln>
            <a:noFill/>
          </a:ln>
        </p:spPr>
      </p:pic>
      <p:pic>
        <p:nvPicPr>
          <p:cNvPr id="1470" name="Google Shape;1470;p76"/>
          <p:cNvPicPr preferRelativeResize="0"/>
          <p:nvPr/>
        </p:nvPicPr>
        <p:blipFill rotWithShape="1">
          <a:blip r:embed="rId4">
            <a:alphaModFix/>
          </a:blip>
          <a:srcRect b="0" l="0" r="2969" t="0"/>
          <a:stretch/>
        </p:blipFill>
        <p:spPr>
          <a:xfrm>
            <a:off x="5187825" y="678100"/>
            <a:ext cx="2793316" cy="4102301"/>
          </a:xfrm>
          <a:prstGeom prst="rect">
            <a:avLst/>
          </a:prstGeom>
          <a:noFill/>
          <a:ln>
            <a:noFill/>
          </a:ln>
        </p:spPr>
      </p:pic>
      <p:pic>
        <p:nvPicPr>
          <p:cNvPr id="1471" name="Google Shape;1471;p76"/>
          <p:cNvPicPr preferRelativeResize="0"/>
          <p:nvPr/>
        </p:nvPicPr>
        <p:blipFill>
          <a:blip r:embed="rId5">
            <a:alphaModFix/>
          </a:blip>
          <a:stretch>
            <a:fillRect/>
          </a:stretch>
        </p:blipFill>
        <p:spPr>
          <a:xfrm>
            <a:off x="1299125" y="705100"/>
            <a:ext cx="2870174" cy="410230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5" name="Shape 1475"/>
        <p:cNvGrpSpPr/>
        <p:nvPr/>
      </p:nvGrpSpPr>
      <p:grpSpPr>
        <a:xfrm>
          <a:off x="0" y="0"/>
          <a:ext cx="0" cy="0"/>
          <a:chOff x="0" y="0"/>
          <a:chExt cx="0" cy="0"/>
        </a:xfrm>
      </p:grpSpPr>
      <p:pic>
        <p:nvPicPr>
          <p:cNvPr id="1476" name="Google Shape;1476;p77"/>
          <p:cNvPicPr preferRelativeResize="0"/>
          <p:nvPr/>
        </p:nvPicPr>
        <p:blipFill rotWithShape="1">
          <a:blip r:embed="rId3">
            <a:alphaModFix/>
          </a:blip>
          <a:srcRect b="61987" l="44431" r="39807" t="46176"/>
          <a:stretch/>
        </p:blipFill>
        <p:spPr>
          <a:xfrm flipH="1" rot="10800000">
            <a:off x="2268587" y="346211"/>
            <a:ext cx="673099" cy="278925"/>
          </a:xfrm>
          <a:prstGeom prst="rect">
            <a:avLst/>
          </a:prstGeom>
          <a:noFill/>
          <a:ln>
            <a:noFill/>
          </a:ln>
        </p:spPr>
      </p:pic>
      <p:pic>
        <p:nvPicPr>
          <p:cNvPr id="1477" name="Google Shape;1477;p77"/>
          <p:cNvPicPr preferRelativeResize="0"/>
          <p:nvPr/>
        </p:nvPicPr>
        <p:blipFill rotWithShape="1">
          <a:blip r:embed="rId3">
            <a:alphaModFix/>
          </a:blip>
          <a:srcRect b="62538" l="26290" r="57948" t="45625"/>
          <a:stretch/>
        </p:blipFill>
        <p:spPr>
          <a:xfrm flipH="1" rot="10800000">
            <a:off x="6286362" y="346199"/>
            <a:ext cx="673099" cy="278925"/>
          </a:xfrm>
          <a:prstGeom prst="rect">
            <a:avLst/>
          </a:prstGeom>
          <a:noFill/>
          <a:ln>
            <a:noFill/>
          </a:ln>
        </p:spPr>
      </p:pic>
      <p:sp>
        <p:nvSpPr>
          <p:cNvPr id="1478" name="Google Shape;1478;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7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Functional Characterization</a:t>
            </a:r>
            <a:endParaRPr>
              <a:latin typeface="Fira Sans Extra Condensed"/>
              <a:ea typeface="Fira Sans Extra Condensed"/>
              <a:cs typeface="Fira Sans Extra Condensed"/>
              <a:sym typeface="Fira Sans Extra Condensed"/>
            </a:endParaRPr>
          </a:p>
        </p:txBody>
      </p:sp>
      <p:grpSp>
        <p:nvGrpSpPr>
          <p:cNvPr id="1480" name="Google Shape;1480;p77"/>
          <p:cNvGrpSpPr/>
          <p:nvPr/>
        </p:nvGrpSpPr>
        <p:grpSpPr>
          <a:xfrm>
            <a:off x="209" y="4999434"/>
            <a:ext cx="9143576" cy="144068"/>
            <a:chOff x="1087575" y="4866164"/>
            <a:chExt cx="8685008" cy="144111"/>
          </a:xfrm>
        </p:grpSpPr>
        <p:sp>
          <p:nvSpPr>
            <p:cNvPr id="1481" name="Google Shape;1481;p77"/>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82" name="Google Shape;1482;p7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83" name="Google Shape;1483;p77"/>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84" name="Google Shape;1484;p7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85" name="Google Shape;1485;p7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486" name="Google Shape;1486;p77"/>
          <p:cNvPicPr preferRelativeResize="0"/>
          <p:nvPr/>
        </p:nvPicPr>
        <p:blipFill rotWithShape="1">
          <a:blip r:embed="rId3">
            <a:alphaModFix/>
          </a:blip>
          <a:srcRect b="47118" l="63177" r="21061" t="61045"/>
          <a:stretch/>
        </p:blipFill>
        <p:spPr>
          <a:xfrm flipH="1" rot="10800000">
            <a:off x="164000" y="1040099"/>
            <a:ext cx="673099" cy="278925"/>
          </a:xfrm>
          <a:prstGeom prst="rect">
            <a:avLst/>
          </a:prstGeom>
          <a:noFill/>
          <a:ln>
            <a:noFill/>
          </a:ln>
        </p:spPr>
      </p:pic>
      <p:pic>
        <p:nvPicPr>
          <p:cNvPr id="1487" name="Google Shape;1487;p77"/>
          <p:cNvPicPr preferRelativeResize="0"/>
          <p:nvPr/>
        </p:nvPicPr>
        <p:blipFill rotWithShape="1">
          <a:blip r:embed="rId3">
            <a:alphaModFix/>
          </a:blip>
          <a:srcRect b="67169" l="64304" r="20826" t="14615"/>
          <a:stretch/>
        </p:blipFill>
        <p:spPr>
          <a:xfrm>
            <a:off x="183050" y="503787"/>
            <a:ext cx="634999" cy="622299"/>
          </a:xfrm>
          <a:prstGeom prst="rect">
            <a:avLst/>
          </a:prstGeom>
          <a:noFill/>
          <a:ln>
            <a:noFill/>
          </a:ln>
        </p:spPr>
      </p:pic>
      <p:pic>
        <p:nvPicPr>
          <p:cNvPr id="1488" name="Google Shape;1488;p77"/>
          <p:cNvPicPr preferRelativeResize="0"/>
          <p:nvPr/>
        </p:nvPicPr>
        <p:blipFill>
          <a:blip r:embed="rId4">
            <a:alphaModFix/>
          </a:blip>
          <a:stretch>
            <a:fillRect/>
          </a:stretch>
        </p:blipFill>
        <p:spPr>
          <a:xfrm>
            <a:off x="1240805" y="625125"/>
            <a:ext cx="2917971" cy="4155275"/>
          </a:xfrm>
          <a:prstGeom prst="rect">
            <a:avLst/>
          </a:prstGeom>
          <a:noFill/>
          <a:ln>
            <a:noFill/>
          </a:ln>
        </p:spPr>
      </p:pic>
      <p:pic>
        <p:nvPicPr>
          <p:cNvPr id="1489" name="Google Shape;1489;p77"/>
          <p:cNvPicPr preferRelativeResize="0"/>
          <p:nvPr/>
        </p:nvPicPr>
        <p:blipFill>
          <a:blip r:embed="rId5">
            <a:alphaModFix/>
          </a:blip>
          <a:stretch>
            <a:fillRect/>
          </a:stretch>
        </p:blipFill>
        <p:spPr>
          <a:xfrm>
            <a:off x="5190425" y="625125"/>
            <a:ext cx="2917975" cy="414786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7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1495" name="Google Shape;149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496" name="Google Shape;1496;p78"/>
          <p:cNvGrpSpPr/>
          <p:nvPr/>
        </p:nvGrpSpPr>
        <p:grpSpPr>
          <a:xfrm>
            <a:off x="209" y="4999434"/>
            <a:ext cx="9143576" cy="144068"/>
            <a:chOff x="1087575" y="4866164"/>
            <a:chExt cx="8685008" cy="144111"/>
          </a:xfrm>
        </p:grpSpPr>
        <p:sp>
          <p:nvSpPr>
            <p:cNvPr id="1497" name="Google Shape;1497;p78"/>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98" name="Google Shape;1498;p7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99" name="Google Shape;1499;p7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500" name="Google Shape;1500;p7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501" name="Google Shape;1501;p78"/>
            <p:cNvSpPr/>
            <p:nvPr/>
          </p:nvSpPr>
          <p:spPr>
            <a:xfrm flipH="1">
              <a:off x="7937783" y="486651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1502" name="Google Shape;1502;p78"/>
          <p:cNvGrpSpPr/>
          <p:nvPr/>
        </p:nvGrpSpPr>
        <p:grpSpPr>
          <a:xfrm>
            <a:off x="933405" y="974990"/>
            <a:ext cx="4165831" cy="318016"/>
            <a:chOff x="5441527" y="881569"/>
            <a:chExt cx="2148000" cy="804900"/>
          </a:xfrm>
        </p:grpSpPr>
        <p:sp>
          <p:nvSpPr>
            <p:cNvPr id="1503" name="Google Shape;1503;p78"/>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8"/>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05" name="Google Shape;1505;p78"/>
          <p:cNvGrpSpPr/>
          <p:nvPr/>
        </p:nvGrpSpPr>
        <p:grpSpPr>
          <a:xfrm>
            <a:off x="1356081" y="1529443"/>
            <a:ext cx="3743153" cy="318016"/>
            <a:chOff x="5441526" y="881569"/>
            <a:chExt cx="2001900" cy="804900"/>
          </a:xfrm>
        </p:grpSpPr>
        <p:sp>
          <p:nvSpPr>
            <p:cNvPr id="1506" name="Google Shape;1506;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8"/>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08" name="Google Shape;1508;p78"/>
          <p:cNvGrpSpPr/>
          <p:nvPr/>
        </p:nvGrpSpPr>
        <p:grpSpPr>
          <a:xfrm>
            <a:off x="1356081" y="2083893"/>
            <a:ext cx="3743153" cy="318016"/>
            <a:chOff x="5441526" y="881569"/>
            <a:chExt cx="2001900" cy="804900"/>
          </a:xfrm>
        </p:grpSpPr>
        <p:sp>
          <p:nvSpPr>
            <p:cNvPr id="1509" name="Google Shape;1509;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8"/>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11" name="Google Shape;1511;p78"/>
          <p:cNvGrpSpPr/>
          <p:nvPr/>
        </p:nvGrpSpPr>
        <p:grpSpPr>
          <a:xfrm>
            <a:off x="1356081" y="2638343"/>
            <a:ext cx="3743153" cy="318016"/>
            <a:chOff x="5441526" y="881569"/>
            <a:chExt cx="2001900" cy="804900"/>
          </a:xfrm>
        </p:grpSpPr>
        <p:sp>
          <p:nvSpPr>
            <p:cNvPr id="1512" name="Google Shape;1512;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8"/>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4.  Pipeline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14" name="Google Shape;1514;p78"/>
          <p:cNvGrpSpPr/>
          <p:nvPr/>
        </p:nvGrpSpPr>
        <p:grpSpPr>
          <a:xfrm>
            <a:off x="1373387" y="3192793"/>
            <a:ext cx="3708520" cy="318016"/>
            <a:chOff x="5441526" y="881569"/>
            <a:chExt cx="2001900" cy="804900"/>
          </a:xfrm>
        </p:grpSpPr>
        <p:sp>
          <p:nvSpPr>
            <p:cNvPr id="1515" name="Google Shape;1515;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8"/>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17" name="Google Shape;1517;p78"/>
          <p:cNvGrpSpPr/>
          <p:nvPr/>
        </p:nvGrpSpPr>
        <p:grpSpPr>
          <a:xfrm>
            <a:off x="1175903" y="3747243"/>
            <a:ext cx="3923324" cy="318016"/>
            <a:chOff x="5441526" y="881569"/>
            <a:chExt cx="2001900" cy="804900"/>
          </a:xfrm>
        </p:grpSpPr>
        <p:sp>
          <p:nvSpPr>
            <p:cNvPr id="1518" name="Google Shape;1518;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8"/>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6.  Conclusion and limitations </a:t>
              </a:r>
              <a:endParaRPr b="1" sz="1200">
                <a:solidFill>
                  <a:schemeClr val="dk1"/>
                </a:solidFill>
                <a:latin typeface="Fira Sans Extra Condensed"/>
                <a:ea typeface="Fira Sans Extra Condensed"/>
                <a:cs typeface="Fira Sans Extra Condensed"/>
                <a:sym typeface="Fira Sans Extra Condensed"/>
              </a:endParaRPr>
            </a:p>
          </p:txBody>
        </p:sp>
      </p:grpSp>
      <p:pic>
        <p:nvPicPr>
          <p:cNvPr id="1520" name="Google Shape;1520;p78"/>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7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Discussion</a:t>
            </a:r>
            <a:endParaRPr>
              <a:latin typeface="Fira Sans Extra Condensed"/>
              <a:ea typeface="Fira Sans Extra Condensed"/>
              <a:cs typeface="Fira Sans Extra Condensed"/>
              <a:sym typeface="Fira Sans Extra Condensed"/>
            </a:endParaRPr>
          </a:p>
        </p:txBody>
      </p:sp>
      <p:sp>
        <p:nvSpPr>
          <p:cNvPr id="1526" name="Google Shape;1526;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527" name="Google Shape;1527;p79"/>
          <p:cNvGrpSpPr/>
          <p:nvPr/>
        </p:nvGrpSpPr>
        <p:grpSpPr>
          <a:xfrm>
            <a:off x="209" y="4999434"/>
            <a:ext cx="9143576" cy="144068"/>
            <a:chOff x="1087575" y="4866164"/>
            <a:chExt cx="8685008" cy="144111"/>
          </a:xfrm>
        </p:grpSpPr>
        <p:sp>
          <p:nvSpPr>
            <p:cNvPr id="1528" name="Google Shape;1528;p7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529" name="Google Shape;1529;p7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530" name="Google Shape;1530;p7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531" name="Google Shape;1531;p7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532" name="Google Shape;1532;p79"/>
            <p:cNvSpPr/>
            <p:nvPr/>
          </p:nvSpPr>
          <p:spPr>
            <a:xfrm flipH="1">
              <a:off x="7937783" y="486651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533" name="Google Shape;1533;p79"/>
          <p:cNvPicPr preferRelativeResize="0"/>
          <p:nvPr/>
        </p:nvPicPr>
        <p:blipFill>
          <a:blip r:embed="rId3">
            <a:alphaModFix/>
          </a:blip>
          <a:stretch>
            <a:fillRect/>
          </a:stretch>
        </p:blipFill>
        <p:spPr>
          <a:xfrm>
            <a:off x="789650" y="1128575"/>
            <a:ext cx="351008" cy="346200"/>
          </a:xfrm>
          <a:prstGeom prst="rect">
            <a:avLst/>
          </a:prstGeom>
          <a:noFill/>
          <a:ln>
            <a:noFill/>
          </a:ln>
        </p:spPr>
      </p:pic>
      <p:sp>
        <p:nvSpPr>
          <p:cNvPr id="1534" name="Google Shape;1534;p79"/>
          <p:cNvSpPr txBox="1"/>
          <p:nvPr/>
        </p:nvSpPr>
        <p:spPr>
          <a:xfrm>
            <a:off x="1140650" y="1152425"/>
            <a:ext cx="40281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High correlation of biological replicates.</a:t>
            </a:r>
            <a:endParaRPr>
              <a:solidFill>
                <a:schemeClr val="dk1"/>
              </a:solidFill>
            </a:endParaRPr>
          </a:p>
        </p:txBody>
      </p:sp>
      <p:sp>
        <p:nvSpPr>
          <p:cNvPr id="1535" name="Google Shape;1535;p79"/>
          <p:cNvSpPr txBox="1"/>
          <p:nvPr/>
        </p:nvSpPr>
        <p:spPr>
          <a:xfrm>
            <a:off x="1140650" y="1615600"/>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Comparative</a:t>
            </a:r>
            <a:r>
              <a:rPr lang="en">
                <a:solidFill>
                  <a:schemeClr val="dk1"/>
                </a:solidFill>
              </a:rPr>
              <a:t> analysis revealed a significant reduction in long-distance interactions between WT and </a:t>
            </a:r>
            <a:r>
              <a:rPr lang="en">
                <a:solidFill>
                  <a:schemeClr val="dk1"/>
                </a:solidFill>
              </a:rPr>
              <a:t>Δpfap2-p.</a:t>
            </a:r>
            <a:endParaRPr>
              <a:solidFill>
                <a:schemeClr val="dk1"/>
              </a:solidFill>
            </a:endParaRPr>
          </a:p>
        </p:txBody>
      </p:sp>
      <p:pic>
        <p:nvPicPr>
          <p:cNvPr id="1536" name="Google Shape;1536;p79"/>
          <p:cNvPicPr preferRelativeResize="0"/>
          <p:nvPr/>
        </p:nvPicPr>
        <p:blipFill>
          <a:blip r:embed="rId3">
            <a:alphaModFix/>
          </a:blip>
          <a:stretch>
            <a:fillRect/>
          </a:stretch>
        </p:blipFill>
        <p:spPr>
          <a:xfrm>
            <a:off x="789650" y="1774450"/>
            <a:ext cx="351008" cy="346200"/>
          </a:xfrm>
          <a:prstGeom prst="rect">
            <a:avLst/>
          </a:prstGeom>
          <a:noFill/>
          <a:ln>
            <a:noFill/>
          </a:ln>
        </p:spPr>
      </p:pic>
      <p:sp>
        <p:nvSpPr>
          <p:cNvPr id="1537" name="Google Shape;1537;p79"/>
          <p:cNvSpPr txBox="1"/>
          <p:nvPr/>
        </p:nvSpPr>
        <p:spPr>
          <a:xfrm>
            <a:off x="1140650" y="2340863"/>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Our results confirmed the </a:t>
            </a:r>
            <a:r>
              <a:rPr lang="en">
                <a:solidFill>
                  <a:schemeClr val="dk1"/>
                </a:solidFill>
              </a:rPr>
              <a:t>hypothesis: c</a:t>
            </a:r>
            <a:r>
              <a:rPr lang="en">
                <a:solidFill>
                  <a:schemeClr val="dk1"/>
                </a:solidFill>
              </a:rPr>
              <a:t>hromatin compaction is impaired in PfAP2-P-deficient parasites. </a:t>
            </a:r>
            <a:endParaRPr>
              <a:solidFill>
                <a:schemeClr val="dk1"/>
              </a:solidFill>
            </a:endParaRPr>
          </a:p>
        </p:txBody>
      </p:sp>
      <p:pic>
        <p:nvPicPr>
          <p:cNvPr id="1538" name="Google Shape;1538;p79"/>
          <p:cNvPicPr preferRelativeResize="0"/>
          <p:nvPr/>
        </p:nvPicPr>
        <p:blipFill>
          <a:blip r:embed="rId3">
            <a:alphaModFix/>
          </a:blip>
          <a:stretch>
            <a:fillRect/>
          </a:stretch>
        </p:blipFill>
        <p:spPr>
          <a:xfrm>
            <a:off x="789650" y="2499713"/>
            <a:ext cx="351008" cy="346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8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Limitations</a:t>
            </a:r>
            <a:endParaRPr>
              <a:latin typeface="Fira Sans Extra Condensed"/>
              <a:ea typeface="Fira Sans Extra Condensed"/>
              <a:cs typeface="Fira Sans Extra Condensed"/>
              <a:sym typeface="Fira Sans Extra Condensed"/>
            </a:endParaRPr>
          </a:p>
        </p:txBody>
      </p:sp>
      <p:sp>
        <p:nvSpPr>
          <p:cNvPr id="1544" name="Google Shape;1544;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545" name="Google Shape;1545;p80"/>
          <p:cNvGrpSpPr/>
          <p:nvPr/>
        </p:nvGrpSpPr>
        <p:grpSpPr>
          <a:xfrm>
            <a:off x="209" y="4999434"/>
            <a:ext cx="9143576" cy="144068"/>
            <a:chOff x="1087575" y="4866164"/>
            <a:chExt cx="8685008" cy="144111"/>
          </a:xfrm>
        </p:grpSpPr>
        <p:sp>
          <p:nvSpPr>
            <p:cNvPr id="1546" name="Google Shape;1546;p8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547" name="Google Shape;1547;p8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548" name="Google Shape;1548;p8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549" name="Google Shape;1549;p8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550" name="Google Shape;1550;p80"/>
            <p:cNvSpPr/>
            <p:nvPr/>
          </p:nvSpPr>
          <p:spPr>
            <a:xfrm flipH="1">
              <a:off x="7937783" y="486651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551" name="Google Shape;1551;p80"/>
          <p:cNvSpPr txBox="1"/>
          <p:nvPr/>
        </p:nvSpPr>
        <p:spPr>
          <a:xfrm>
            <a:off x="1140650" y="1152425"/>
            <a:ext cx="40281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HiCFlow is semi-automated</a:t>
            </a:r>
            <a:r>
              <a:rPr lang="en">
                <a:solidFill>
                  <a:schemeClr val="dk1"/>
                </a:solidFill>
              </a:rPr>
              <a:t>. Very long runtime.</a:t>
            </a:r>
            <a:endParaRPr>
              <a:solidFill>
                <a:schemeClr val="dk1"/>
              </a:solidFill>
            </a:endParaRPr>
          </a:p>
        </p:txBody>
      </p:sp>
      <p:sp>
        <p:nvSpPr>
          <p:cNvPr id="1552" name="Google Shape;1552;p80"/>
          <p:cNvSpPr txBox="1"/>
          <p:nvPr/>
        </p:nvSpPr>
        <p:spPr>
          <a:xfrm>
            <a:off x="1140650" y="1615600"/>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chemeClr val="dk1"/>
                </a:solidFill>
              </a:rPr>
              <a:t>Plasmodium </a:t>
            </a:r>
            <a:r>
              <a:rPr lang="en">
                <a:solidFill>
                  <a:schemeClr val="dk1"/>
                </a:solidFill>
              </a:rPr>
              <a:t>has a relatively simple chromatin structure - lack of well defined TADs and compartments.</a:t>
            </a:r>
            <a:endParaRPr>
              <a:solidFill>
                <a:schemeClr val="dk1"/>
              </a:solidFill>
            </a:endParaRPr>
          </a:p>
        </p:txBody>
      </p:sp>
      <p:sp>
        <p:nvSpPr>
          <p:cNvPr id="1553" name="Google Shape;1553;p80"/>
          <p:cNvSpPr txBox="1"/>
          <p:nvPr/>
        </p:nvSpPr>
        <p:spPr>
          <a:xfrm>
            <a:off x="1140650" y="2340863"/>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In the future we can include integration with other omics to refine the analysis.</a:t>
            </a:r>
            <a:endParaRPr>
              <a:solidFill>
                <a:schemeClr val="dk1"/>
              </a:solidFill>
            </a:endParaRPr>
          </a:p>
        </p:txBody>
      </p:sp>
      <p:pic>
        <p:nvPicPr>
          <p:cNvPr id="1554" name="Google Shape;1554;p80"/>
          <p:cNvPicPr preferRelativeResize="0"/>
          <p:nvPr/>
        </p:nvPicPr>
        <p:blipFill>
          <a:blip r:embed="rId3">
            <a:alphaModFix/>
          </a:blip>
          <a:stretch>
            <a:fillRect/>
          </a:stretch>
        </p:blipFill>
        <p:spPr>
          <a:xfrm>
            <a:off x="800050" y="1152425"/>
            <a:ext cx="294400" cy="298500"/>
          </a:xfrm>
          <a:prstGeom prst="rect">
            <a:avLst/>
          </a:prstGeom>
          <a:noFill/>
          <a:ln>
            <a:noFill/>
          </a:ln>
        </p:spPr>
      </p:pic>
      <p:pic>
        <p:nvPicPr>
          <p:cNvPr id="1555" name="Google Shape;1555;p80"/>
          <p:cNvPicPr preferRelativeResize="0"/>
          <p:nvPr/>
        </p:nvPicPr>
        <p:blipFill>
          <a:blip r:embed="rId3">
            <a:alphaModFix/>
          </a:blip>
          <a:stretch>
            <a:fillRect/>
          </a:stretch>
        </p:blipFill>
        <p:spPr>
          <a:xfrm>
            <a:off x="800050" y="1798300"/>
            <a:ext cx="294400" cy="298500"/>
          </a:xfrm>
          <a:prstGeom prst="rect">
            <a:avLst/>
          </a:prstGeom>
          <a:noFill/>
          <a:ln>
            <a:noFill/>
          </a:ln>
        </p:spPr>
      </p:pic>
      <p:pic>
        <p:nvPicPr>
          <p:cNvPr id="1556" name="Google Shape;1556;p80"/>
          <p:cNvPicPr preferRelativeResize="0"/>
          <p:nvPr/>
        </p:nvPicPr>
        <p:blipFill>
          <a:blip r:embed="rId3">
            <a:alphaModFix/>
          </a:blip>
          <a:stretch>
            <a:fillRect/>
          </a:stretch>
        </p:blipFill>
        <p:spPr>
          <a:xfrm>
            <a:off x="800050" y="2523563"/>
            <a:ext cx="294400" cy="298500"/>
          </a:xfrm>
          <a:prstGeom prst="rect">
            <a:avLst/>
          </a:prstGeom>
          <a:noFill/>
          <a:ln>
            <a:noFill/>
          </a:ln>
        </p:spPr>
      </p:pic>
      <p:sp>
        <p:nvSpPr>
          <p:cNvPr id="1557" name="Google Shape;1557;p80"/>
          <p:cNvSpPr txBox="1"/>
          <p:nvPr/>
        </p:nvSpPr>
        <p:spPr>
          <a:xfrm>
            <a:off x="1140650" y="3066138"/>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Better way to handle Biological Replicates</a:t>
            </a:r>
            <a:endParaRPr>
              <a:solidFill>
                <a:schemeClr val="dk1"/>
              </a:solidFill>
            </a:endParaRPr>
          </a:p>
        </p:txBody>
      </p:sp>
      <p:pic>
        <p:nvPicPr>
          <p:cNvPr id="1558" name="Google Shape;1558;p80"/>
          <p:cNvPicPr preferRelativeResize="0"/>
          <p:nvPr/>
        </p:nvPicPr>
        <p:blipFill>
          <a:blip r:embed="rId3">
            <a:alphaModFix/>
          </a:blip>
          <a:stretch>
            <a:fillRect/>
          </a:stretch>
        </p:blipFill>
        <p:spPr>
          <a:xfrm>
            <a:off x="800050" y="3248813"/>
            <a:ext cx="294400" cy="29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3D genome organization</a:t>
            </a:r>
            <a:endParaRPr>
              <a:latin typeface="Fira Sans Extra Condensed"/>
              <a:ea typeface="Fira Sans Extra Condensed"/>
              <a:cs typeface="Fira Sans Extra Condensed"/>
              <a:sym typeface="Fira Sans Extra Condensed"/>
            </a:endParaRPr>
          </a:p>
        </p:txBody>
      </p:sp>
      <p:sp>
        <p:nvSpPr>
          <p:cNvPr id="177" name="Google Shape;17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19"/>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Zheng, 2019</a:t>
            </a:r>
            <a:endParaRPr b="1" sz="1000">
              <a:solidFill>
                <a:schemeClr val="dk2"/>
              </a:solidFill>
            </a:endParaRPr>
          </a:p>
        </p:txBody>
      </p:sp>
      <p:grpSp>
        <p:nvGrpSpPr>
          <p:cNvPr id="179" name="Google Shape;179;p19"/>
          <p:cNvGrpSpPr/>
          <p:nvPr/>
        </p:nvGrpSpPr>
        <p:grpSpPr>
          <a:xfrm>
            <a:off x="209" y="4999434"/>
            <a:ext cx="9143576" cy="144068"/>
            <a:chOff x="1087575" y="4866164"/>
            <a:chExt cx="8685008" cy="144111"/>
          </a:xfrm>
        </p:grpSpPr>
        <p:sp>
          <p:nvSpPr>
            <p:cNvPr id="180" name="Google Shape;180;p19"/>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81" name="Google Shape;181;p1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82" name="Google Shape;182;p1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83" name="Google Shape;183;p1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84" name="Google Shape;184;p1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85" name="Google Shape;185;p19"/>
          <p:cNvPicPr preferRelativeResize="0"/>
          <p:nvPr/>
        </p:nvPicPr>
        <p:blipFill rotWithShape="1">
          <a:blip r:embed="rId3">
            <a:alphaModFix/>
          </a:blip>
          <a:srcRect b="47426" l="0" r="0" t="0"/>
          <a:stretch/>
        </p:blipFill>
        <p:spPr>
          <a:xfrm>
            <a:off x="157775" y="574150"/>
            <a:ext cx="3326900" cy="1935451"/>
          </a:xfrm>
          <a:prstGeom prst="rect">
            <a:avLst/>
          </a:prstGeom>
          <a:noFill/>
          <a:ln>
            <a:noFill/>
          </a:ln>
        </p:spPr>
      </p:pic>
      <p:pic>
        <p:nvPicPr>
          <p:cNvPr id="186" name="Google Shape;186;p19"/>
          <p:cNvPicPr preferRelativeResize="0"/>
          <p:nvPr/>
        </p:nvPicPr>
        <p:blipFill rotWithShape="1">
          <a:blip r:embed="rId3">
            <a:alphaModFix/>
          </a:blip>
          <a:srcRect b="0" l="47545" r="0" t="56126"/>
          <a:stretch/>
        </p:blipFill>
        <p:spPr>
          <a:xfrm>
            <a:off x="1735575" y="2660150"/>
            <a:ext cx="1778799" cy="1646225"/>
          </a:xfrm>
          <a:prstGeom prst="rect">
            <a:avLst/>
          </a:prstGeom>
          <a:noFill/>
          <a:ln cap="flat" cmpd="sng" w="9525">
            <a:solidFill>
              <a:schemeClr val="dk2"/>
            </a:solidFill>
            <a:prstDash val="solid"/>
            <a:round/>
            <a:headEnd len="sm" w="sm" type="none"/>
            <a:tailEnd len="sm" w="sm" type="none"/>
          </a:ln>
        </p:spPr>
      </p:pic>
      <p:cxnSp>
        <p:nvCxnSpPr>
          <p:cNvPr id="187" name="Google Shape;187;p19"/>
          <p:cNvCxnSpPr/>
          <p:nvPr/>
        </p:nvCxnSpPr>
        <p:spPr>
          <a:xfrm flipH="1">
            <a:off x="1732200" y="1612025"/>
            <a:ext cx="196800" cy="10443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19"/>
          <p:cNvCxnSpPr/>
          <p:nvPr/>
        </p:nvCxnSpPr>
        <p:spPr>
          <a:xfrm>
            <a:off x="2265475" y="1604625"/>
            <a:ext cx="1248900" cy="1049700"/>
          </a:xfrm>
          <a:prstGeom prst="straightConnector1">
            <a:avLst/>
          </a:prstGeom>
          <a:noFill/>
          <a:ln cap="flat" cmpd="sng" w="9525">
            <a:solidFill>
              <a:schemeClr val="dk2"/>
            </a:solidFill>
            <a:prstDash val="solid"/>
            <a:round/>
            <a:headEnd len="med" w="med" type="none"/>
            <a:tailEnd len="med" w="med" type="none"/>
          </a:ln>
        </p:spPr>
      </p:cxnSp>
      <p:sp>
        <p:nvSpPr>
          <p:cNvPr id="189" name="Google Shape;189;p19"/>
          <p:cNvSpPr/>
          <p:nvPr/>
        </p:nvSpPr>
        <p:spPr>
          <a:xfrm>
            <a:off x="1931550" y="1265050"/>
            <a:ext cx="336300" cy="34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9"/>
          <p:cNvSpPr txBox="1"/>
          <p:nvPr/>
        </p:nvSpPr>
        <p:spPr>
          <a:xfrm>
            <a:off x="4918749" y="2020025"/>
            <a:ext cx="15354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Chromatin Loops</a:t>
            </a:r>
            <a:endParaRPr sz="1600">
              <a:solidFill>
                <a:schemeClr val="dk1"/>
              </a:solidFill>
              <a:latin typeface="Fira Sans Extra Condensed"/>
              <a:ea typeface="Fira Sans Extra Condensed"/>
              <a:cs typeface="Fira Sans Extra Condensed"/>
              <a:sym typeface="Fira Sans Extra Condensed"/>
            </a:endParaRPr>
          </a:p>
        </p:txBody>
      </p:sp>
      <p:sp>
        <p:nvSpPr>
          <p:cNvPr id="191" name="Google Shape;191;p19"/>
          <p:cNvSpPr/>
          <p:nvPr/>
        </p:nvSpPr>
        <p:spPr>
          <a:xfrm rot="-5400000">
            <a:off x="1769275" y="3188500"/>
            <a:ext cx="412500" cy="421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2" name="Google Shape;192;p19"/>
          <p:cNvPicPr preferRelativeResize="0"/>
          <p:nvPr/>
        </p:nvPicPr>
        <p:blipFill rotWithShape="1">
          <a:blip r:embed="rId3">
            <a:alphaModFix/>
          </a:blip>
          <a:srcRect b="74" l="0" r="54724" t="56052"/>
          <a:stretch/>
        </p:blipFill>
        <p:spPr>
          <a:xfrm>
            <a:off x="4918738" y="2660150"/>
            <a:ext cx="1535324" cy="1646225"/>
          </a:xfrm>
          <a:prstGeom prst="rect">
            <a:avLst/>
          </a:prstGeom>
          <a:noFill/>
          <a:ln cap="flat" cmpd="sng" w="9525">
            <a:solidFill>
              <a:schemeClr val="dk1"/>
            </a:solidFill>
            <a:prstDash val="solid"/>
            <a:round/>
            <a:headEnd len="sm" w="sm" type="none"/>
            <a:tailEnd len="sm" w="sm" type="none"/>
          </a:ln>
        </p:spPr>
      </p:pic>
      <p:cxnSp>
        <p:nvCxnSpPr>
          <p:cNvPr id="193" name="Google Shape;193;p19"/>
          <p:cNvCxnSpPr>
            <a:stCxn id="191" idx="2"/>
            <a:endCxn id="192" idx="0"/>
          </p:cNvCxnSpPr>
          <p:nvPr/>
        </p:nvCxnSpPr>
        <p:spPr>
          <a:xfrm flipH="1" rot="10800000">
            <a:off x="2186275" y="2660050"/>
            <a:ext cx="3500100" cy="739200"/>
          </a:xfrm>
          <a:prstGeom prst="curvedConnector4">
            <a:avLst>
              <a:gd fmla="val 39034" name="adj1"/>
              <a:gd fmla="val 132200"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20"/>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Razin</a:t>
            </a:r>
            <a:r>
              <a:rPr b="1" lang="en" sz="1000">
                <a:solidFill>
                  <a:schemeClr val="dk2"/>
                </a:solidFill>
              </a:rPr>
              <a:t>, 2019</a:t>
            </a:r>
            <a:endParaRPr b="1" sz="1000">
              <a:solidFill>
                <a:schemeClr val="dk2"/>
              </a:solidFill>
            </a:endParaRPr>
          </a:p>
        </p:txBody>
      </p:sp>
      <p:sp>
        <p:nvSpPr>
          <p:cNvPr id="200" name="Google Shape;200;p20"/>
          <p:cNvSpPr/>
          <p:nvPr/>
        </p:nvSpPr>
        <p:spPr>
          <a:xfrm>
            <a:off x="387950" y="803925"/>
            <a:ext cx="5441700" cy="818100"/>
          </a:xfrm>
          <a:prstGeom prst="rect">
            <a:avLst/>
          </a:prstGeom>
          <a:noFill/>
          <a:ln cap="flat" cmpd="sng" w="9525">
            <a:solidFill>
              <a:srgbClr val="3D85C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Visualization of chromatin interactions:</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Each axis corresponds to a genomic region (on- and off-diagonal)</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Color codes for </a:t>
            </a:r>
            <a:r>
              <a:rPr lang="en">
                <a:latin typeface="Fira Sans Extra Condensed"/>
                <a:ea typeface="Fira Sans Extra Condensed"/>
                <a:cs typeface="Fira Sans Extra Condensed"/>
                <a:sym typeface="Fira Sans Extra Condensed"/>
              </a:rPr>
              <a:t>frequency</a:t>
            </a:r>
            <a:r>
              <a:rPr lang="en">
                <a:latin typeface="Fira Sans Extra Condensed"/>
                <a:ea typeface="Fira Sans Extra Condensed"/>
                <a:cs typeface="Fira Sans Extra Condensed"/>
                <a:sym typeface="Fira Sans Extra Condensed"/>
              </a:rPr>
              <a:t> of interaction </a:t>
            </a:r>
            <a:endParaRPr>
              <a:latin typeface="Fira Sans Extra Condensed"/>
              <a:ea typeface="Fira Sans Extra Condensed"/>
              <a:cs typeface="Fira Sans Extra Condensed"/>
              <a:sym typeface="Fira Sans Extra Condensed"/>
            </a:endParaRPr>
          </a:p>
        </p:txBody>
      </p:sp>
      <p:pic>
        <p:nvPicPr>
          <p:cNvPr id="201" name="Google Shape;201;p20"/>
          <p:cNvPicPr preferRelativeResize="0"/>
          <p:nvPr/>
        </p:nvPicPr>
        <p:blipFill rotWithShape="1">
          <a:blip r:embed="rId3">
            <a:alphaModFix/>
          </a:blip>
          <a:srcRect b="5586" l="38473" r="1553" t="36162"/>
          <a:stretch/>
        </p:blipFill>
        <p:spPr>
          <a:xfrm>
            <a:off x="5125264" y="2145425"/>
            <a:ext cx="2319700" cy="2034924"/>
          </a:xfrm>
          <a:prstGeom prst="rect">
            <a:avLst/>
          </a:prstGeom>
          <a:noFill/>
          <a:ln>
            <a:noFill/>
          </a:ln>
        </p:spPr>
      </p:pic>
      <p:grpSp>
        <p:nvGrpSpPr>
          <p:cNvPr id="202" name="Google Shape;202;p20"/>
          <p:cNvGrpSpPr/>
          <p:nvPr/>
        </p:nvGrpSpPr>
        <p:grpSpPr>
          <a:xfrm rot="2673901">
            <a:off x="86038" y="2364320"/>
            <a:ext cx="2043563" cy="1597129"/>
            <a:chOff x="1249050" y="2826600"/>
            <a:chExt cx="1601525" cy="1251000"/>
          </a:xfrm>
        </p:grpSpPr>
        <p:pic>
          <p:nvPicPr>
            <p:cNvPr id="203" name="Google Shape;203;p20"/>
            <p:cNvPicPr preferRelativeResize="0"/>
            <p:nvPr/>
          </p:nvPicPr>
          <p:blipFill rotWithShape="1">
            <a:blip r:embed="rId3">
              <a:alphaModFix/>
            </a:blip>
            <a:srcRect b="80101" l="54975" r="0" t="428"/>
            <a:stretch/>
          </p:blipFill>
          <p:spPr>
            <a:xfrm rot="10800000">
              <a:off x="1249050" y="3452099"/>
              <a:ext cx="1601525" cy="625501"/>
            </a:xfrm>
            <a:prstGeom prst="rect">
              <a:avLst/>
            </a:prstGeom>
            <a:noFill/>
            <a:ln>
              <a:noFill/>
            </a:ln>
          </p:spPr>
        </p:pic>
        <p:pic>
          <p:nvPicPr>
            <p:cNvPr id="204" name="Google Shape;204;p20"/>
            <p:cNvPicPr preferRelativeResize="0"/>
            <p:nvPr/>
          </p:nvPicPr>
          <p:blipFill rotWithShape="1">
            <a:blip r:embed="rId3">
              <a:alphaModFix/>
            </a:blip>
            <a:srcRect b="80101" l="54975" r="0" t="428"/>
            <a:stretch/>
          </p:blipFill>
          <p:spPr>
            <a:xfrm flipH="1">
              <a:off x="1249050" y="2826600"/>
              <a:ext cx="1601525" cy="625501"/>
            </a:xfrm>
            <a:prstGeom prst="rect">
              <a:avLst/>
            </a:prstGeom>
            <a:noFill/>
            <a:ln>
              <a:noFill/>
            </a:ln>
          </p:spPr>
        </p:pic>
      </p:grpSp>
      <p:grpSp>
        <p:nvGrpSpPr>
          <p:cNvPr id="205" name="Google Shape;205;p20"/>
          <p:cNvGrpSpPr/>
          <p:nvPr/>
        </p:nvGrpSpPr>
        <p:grpSpPr>
          <a:xfrm rot="2685135">
            <a:off x="1401456" y="2899445"/>
            <a:ext cx="396519" cy="1606601"/>
            <a:chOff x="3868025" y="2218225"/>
            <a:chExt cx="457500" cy="1912825"/>
          </a:xfrm>
        </p:grpSpPr>
        <p:sp>
          <p:nvSpPr>
            <p:cNvPr id="206" name="Google Shape;206;p20"/>
            <p:cNvSpPr/>
            <p:nvPr/>
          </p:nvSpPr>
          <p:spPr>
            <a:xfrm>
              <a:off x="3868025" y="2218225"/>
              <a:ext cx="45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0"/>
            <p:cNvSpPr/>
            <p:nvPr/>
          </p:nvSpPr>
          <p:spPr>
            <a:xfrm>
              <a:off x="3902675" y="3784850"/>
              <a:ext cx="346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08" name="Google Shape;208;p20"/>
          <p:cNvPicPr preferRelativeResize="0"/>
          <p:nvPr/>
        </p:nvPicPr>
        <p:blipFill rotWithShape="1">
          <a:blip r:embed="rId3">
            <a:alphaModFix/>
          </a:blip>
          <a:srcRect b="64185" l="54975" r="0" t="20656"/>
          <a:stretch/>
        </p:blipFill>
        <p:spPr>
          <a:xfrm flipH="1" rot="38962">
            <a:off x="452434" y="2181936"/>
            <a:ext cx="1243334" cy="384759"/>
          </a:xfrm>
          <a:prstGeom prst="rect">
            <a:avLst/>
          </a:prstGeom>
          <a:noFill/>
          <a:ln>
            <a:noFill/>
          </a:ln>
        </p:spPr>
      </p:pic>
      <p:pic>
        <p:nvPicPr>
          <p:cNvPr id="209" name="Google Shape;209;p20"/>
          <p:cNvPicPr preferRelativeResize="0"/>
          <p:nvPr/>
        </p:nvPicPr>
        <p:blipFill rotWithShape="1">
          <a:blip r:embed="rId3">
            <a:alphaModFix/>
          </a:blip>
          <a:srcRect b="64185" l="54975" r="0" t="20656"/>
          <a:stretch/>
        </p:blipFill>
        <p:spPr>
          <a:xfrm flipH="1" rot="5330656">
            <a:off x="-320527" y="3011179"/>
            <a:ext cx="1168382" cy="361566"/>
          </a:xfrm>
          <a:prstGeom prst="rect">
            <a:avLst/>
          </a:prstGeom>
          <a:noFill/>
          <a:ln>
            <a:noFill/>
          </a:ln>
        </p:spPr>
      </p:pic>
      <p:cxnSp>
        <p:nvCxnSpPr>
          <p:cNvPr id="210" name="Google Shape;210;p20"/>
          <p:cNvCxnSpPr/>
          <p:nvPr/>
        </p:nvCxnSpPr>
        <p:spPr>
          <a:xfrm>
            <a:off x="1877315" y="3134452"/>
            <a:ext cx="522600" cy="0"/>
          </a:xfrm>
          <a:prstGeom prst="straightConnector1">
            <a:avLst/>
          </a:prstGeom>
          <a:noFill/>
          <a:ln cap="flat" cmpd="sng" w="9525">
            <a:solidFill>
              <a:schemeClr val="dk2"/>
            </a:solidFill>
            <a:prstDash val="solid"/>
            <a:round/>
            <a:headEnd len="med" w="med" type="none"/>
            <a:tailEnd len="med" w="med" type="triangle"/>
          </a:ln>
        </p:spPr>
      </p:cxnSp>
      <p:pic>
        <p:nvPicPr>
          <p:cNvPr id="211" name="Google Shape;211;p20"/>
          <p:cNvPicPr preferRelativeResize="0"/>
          <p:nvPr/>
        </p:nvPicPr>
        <p:blipFill rotWithShape="1">
          <a:blip r:embed="rId3">
            <a:alphaModFix/>
          </a:blip>
          <a:srcRect b="64188" l="54975" r="0" t="121"/>
          <a:stretch/>
        </p:blipFill>
        <p:spPr>
          <a:xfrm flipH="1" rot="-67">
            <a:off x="2484157" y="2479037"/>
            <a:ext cx="1856568" cy="1310832"/>
          </a:xfrm>
          <a:prstGeom prst="rect">
            <a:avLst/>
          </a:prstGeom>
          <a:noFill/>
          <a:ln>
            <a:noFill/>
          </a:ln>
        </p:spPr>
      </p:pic>
      <p:sp>
        <p:nvSpPr>
          <p:cNvPr id="212" name="Google Shape;212;p20"/>
          <p:cNvSpPr/>
          <p:nvPr/>
        </p:nvSpPr>
        <p:spPr>
          <a:xfrm>
            <a:off x="3886085" y="2479007"/>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3" name="Google Shape;213;p20"/>
          <p:cNvPicPr preferRelativeResize="0"/>
          <p:nvPr/>
        </p:nvPicPr>
        <p:blipFill rotWithShape="1">
          <a:blip r:embed="rId3">
            <a:alphaModFix/>
          </a:blip>
          <a:srcRect b="5586" l="2626" r="70355" t="36162"/>
          <a:stretch/>
        </p:blipFill>
        <p:spPr>
          <a:xfrm>
            <a:off x="7742851" y="2091076"/>
            <a:ext cx="1130700" cy="2201781"/>
          </a:xfrm>
          <a:prstGeom prst="rect">
            <a:avLst/>
          </a:prstGeom>
          <a:noFill/>
          <a:ln>
            <a:noFill/>
          </a:ln>
        </p:spPr>
      </p:pic>
      <p:sp>
        <p:nvSpPr>
          <p:cNvPr id="214" name="Google Shape;214;p20"/>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Hi-C maps</a:t>
            </a:r>
            <a:endParaRPr>
              <a:latin typeface="Fira Sans Extra Condensed"/>
              <a:ea typeface="Fira Sans Extra Condensed"/>
              <a:cs typeface="Fira Sans Extra Condensed"/>
              <a:sym typeface="Fira Sans Extra Condensed"/>
            </a:endParaRPr>
          </a:p>
        </p:txBody>
      </p:sp>
      <p:grpSp>
        <p:nvGrpSpPr>
          <p:cNvPr id="215" name="Google Shape;215;p20"/>
          <p:cNvGrpSpPr/>
          <p:nvPr/>
        </p:nvGrpSpPr>
        <p:grpSpPr>
          <a:xfrm>
            <a:off x="209" y="4999434"/>
            <a:ext cx="9143576" cy="144068"/>
            <a:chOff x="1087575" y="4866164"/>
            <a:chExt cx="8685008" cy="144111"/>
          </a:xfrm>
        </p:grpSpPr>
        <p:sp>
          <p:nvSpPr>
            <p:cNvPr id="216" name="Google Shape;216;p20"/>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17" name="Google Shape;217;p2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18" name="Google Shape;218;p2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19" name="Google Shape;219;p2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20" name="Google Shape;220;p2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221" name="Google Shape;221;p20"/>
          <p:cNvSpPr/>
          <p:nvPr/>
        </p:nvSpPr>
        <p:spPr>
          <a:xfrm>
            <a:off x="5306760" y="2161657"/>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0"/>
          <p:cNvSpPr/>
          <p:nvPr/>
        </p:nvSpPr>
        <p:spPr>
          <a:xfrm>
            <a:off x="7903085" y="2091082"/>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3" name="Google Shape;223;p20"/>
          <p:cNvCxnSpPr/>
          <p:nvPr/>
        </p:nvCxnSpPr>
        <p:spPr>
          <a:xfrm>
            <a:off x="4424940" y="3134452"/>
            <a:ext cx="522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1"/>
          <p:cNvPicPr preferRelativeResize="0"/>
          <p:nvPr/>
        </p:nvPicPr>
        <p:blipFill>
          <a:blip r:embed="rId3">
            <a:alphaModFix/>
          </a:blip>
          <a:stretch>
            <a:fillRect/>
          </a:stretch>
        </p:blipFill>
        <p:spPr>
          <a:xfrm>
            <a:off x="169075" y="823700"/>
            <a:ext cx="3794269" cy="3733325"/>
          </a:xfrm>
          <a:prstGeom prst="rect">
            <a:avLst/>
          </a:prstGeom>
          <a:noFill/>
          <a:ln>
            <a:noFill/>
          </a:ln>
        </p:spPr>
      </p:pic>
      <p:sp>
        <p:nvSpPr>
          <p:cNvPr id="229" name="Google Shape;229;p21"/>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230" name="Google Shape;23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31" name="Google Shape;231;p21"/>
          <p:cNvGrpSpPr/>
          <p:nvPr/>
        </p:nvGrpSpPr>
        <p:grpSpPr>
          <a:xfrm>
            <a:off x="209" y="4999434"/>
            <a:ext cx="9143576" cy="144068"/>
            <a:chOff x="1087575" y="4866164"/>
            <a:chExt cx="8685008" cy="144111"/>
          </a:xfrm>
        </p:grpSpPr>
        <p:sp>
          <p:nvSpPr>
            <p:cNvPr id="232" name="Google Shape;232;p21"/>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33" name="Google Shape;233;p2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34" name="Google Shape;234;p21"/>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35" name="Google Shape;235;p2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36" name="Google Shape;236;p2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237" name="Google Shape;237;p21"/>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a:t>
            </a:r>
            <a:r>
              <a:rPr b="1" lang="en" sz="1000">
                <a:solidFill>
                  <a:schemeClr val="dk2"/>
                </a:solidFill>
              </a:rPr>
              <a:t>, 2017</a:t>
            </a:r>
            <a:endParaRPr b="1" sz="10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